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7" r:id="rId2"/>
    <p:sldId id="296" r:id="rId3"/>
    <p:sldId id="258" r:id="rId4"/>
    <p:sldId id="259" r:id="rId5"/>
    <p:sldId id="260" r:id="rId6"/>
    <p:sldId id="265" r:id="rId7"/>
    <p:sldId id="297" r:id="rId8"/>
    <p:sldId id="261" r:id="rId9"/>
    <p:sldId id="262" r:id="rId10"/>
    <p:sldId id="263" r:id="rId11"/>
    <p:sldId id="266" r:id="rId12"/>
    <p:sldId id="298" r:id="rId13"/>
    <p:sldId id="264" r:id="rId14"/>
    <p:sldId id="299" r:id="rId15"/>
    <p:sldId id="300" r:id="rId16"/>
    <p:sldId id="268"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61"/>
    <p:restoredTop sz="86259"/>
  </p:normalViewPr>
  <p:slideViewPr>
    <p:cSldViewPr snapToGrid="0" snapToObjects="1">
      <p:cViewPr varScale="1">
        <p:scale>
          <a:sx n="105" d="100"/>
          <a:sy n="105" d="100"/>
        </p:scale>
        <p:origin x="1032" y="1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52243-D069-7243-89C2-38E5DC88F4F2}" type="datetimeFigureOut">
              <a:rPr lang="es-ES_tradnl" smtClean="0"/>
              <a:t>2/9/19</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5CEBC1-4885-1941-A604-EBAC948B02F5}" type="slidenum">
              <a:rPr lang="es-ES_tradnl" smtClean="0"/>
              <a:t>‹Nº›</a:t>
            </a:fld>
            <a:endParaRPr lang="es-ES_tradnl"/>
          </a:p>
        </p:txBody>
      </p:sp>
    </p:spTree>
    <p:extLst>
      <p:ext uri="{BB962C8B-B14F-4D97-AF65-F5344CB8AC3E}">
        <p14:creationId xmlns:p14="http://schemas.microsoft.com/office/powerpoint/2010/main" val="1114119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7B9E7EC-A927-6C46-832C-FB5AE24095C2}" type="slidenum">
              <a:rPr kumimoji="0" lang="es-ES_trad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s-ES_trad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009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Qué está pasando?</a:t>
            </a:r>
          </a:p>
          <a:p>
            <a:r>
              <a:rPr lang="es-ES_tradnl" dirty="0"/>
              <a:t>Pues bueno, los franceses, que les gusta reflexionar sobre los saberes, tipos de saberes, hacer clasificaciones y reclasificaciones. Hay un grupo de francesas que provienen de la Didáctica del francés lengua extranjera que proponen una clasificación muy interesante. El repertorio didáctico.</a:t>
            </a:r>
          </a:p>
          <a:p>
            <a:r>
              <a:rPr lang="es-ES_tradnl" dirty="0"/>
              <a:t>Esta categoría nos permite trabajar los saberes docentes como un conjunto de saberes interrelacionados y que provienen de distintas fuentes. </a:t>
            </a:r>
          </a:p>
          <a:p>
            <a:r>
              <a:rPr lang="es-ES_tradnl" dirty="0"/>
              <a:t>Las autoras sostienen que este se forma a partir de:</a:t>
            </a:r>
          </a:p>
          <a:p>
            <a:endParaRPr lang="es-ES_tradnl" dirty="0"/>
          </a:p>
        </p:txBody>
      </p:sp>
      <p:sp>
        <p:nvSpPr>
          <p:cNvPr id="4" name="Marcador de número de diapositiva 3"/>
          <p:cNvSpPr>
            <a:spLocks noGrp="1"/>
          </p:cNvSpPr>
          <p:nvPr>
            <p:ph type="sldNum" sz="quarter" idx="5"/>
          </p:nvPr>
        </p:nvSpPr>
        <p:spPr/>
        <p:txBody>
          <a:bodyPr/>
          <a:lstStyle/>
          <a:p>
            <a:fld id="{A15CEBC1-4885-1941-A604-EBAC948B02F5}" type="slidenum">
              <a:rPr lang="es-ES_tradnl" smtClean="0"/>
              <a:t>5</a:t>
            </a:fld>
            <a:endParaRPr lang="es-ES_tradnl"/>
          </a:p>
        </p:txBody>
      </p:sp>
    </p:spTree>
    <p:extLst>
      <p:ext uri="{BB962C8B-B14F-4D97-AF65-F5344CB8AC3E}">
        <p14:creationId xmlns:p14="http://schemas.microsoft.com/office/powerpoint/2010/main" val="648268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A15CEBC1-4885-1941-A604-EBAC948B02F5}" type="slidenum">
              <a:rPr lang="es-ES_tradnl" smtClean="0"/>
              <a:t>6</a:t>
            </a:fld>
            <a:endParaRPr lang="es-ES_tradnl"/>
          </a:p>
        </p:txBody>
      </p:sp>
    </p:spTree>
    <p:extLst>
      <p:ext uri="{BB962C8B-B14F-4D97-AF65-F5344CB8AC3E}">
        <p14:creationId xmlns:p14="http://schemas.microsoft.com/office/powerpoint/2010/main" val="3885113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Si el repertorio didáctico no evoluciona, entonces las prácticas para qué…? Pregunta existencial. </a:t>
            </a:r>
          </a:p>
          <a:p>
            <a:endParaRPr lang="es-ES_tradnl" dirty="0"/>
          </a:p>
          <a:p>
            <a:r>
              <a:rPr lang="es-ES_tradnl" dirty="0"/>
              <a:t>Para responder a esta pregunta, necesitamos saber qué sucede en el interior de los practicantes en relación con el aprendizaje para poder identificar la necesidad didáctica de las prácticas. </a:t>
            </a:r>
          </a:p>
          <a:p>
            <a:endParaRPr lang="es-ES_tradnl" dirty="0"/>
          </a:p>
          <a:p>
            <a:r>
              <a:rPr lang="es-ES_tradnl" dirty="0"/>
              <a:t>Las teorías cognitivas, la corriente sociocultural del pensamiento docente, dicen que las creencias y las representaciones modifican las teorías oficiales, creando teorías personales, interpretaciones subjetivas de esas teorías oficiales. Por lo tanto, hay una distancia entre lo oficial y lo personal. </a:t>
            </a:r>
          </a:p>
          <a:p>
            <a:endParaRPr lang="es-ES_tradnl" dirty="0"/>
          </a:p>
          <a:p>
            <a:r>
              <a:rPr lang="es-ES_tradnl" dirty="0"/>
              <a:t>Estas interpretaciones crean una imagen personal de la profesión, de la enseñanza, E interpretan las prácticas en función de esas preconcepciones. </a:t>
            </a:r>
          </a:p>
          <a:p>
            <a:r>
              <a:rPr lang="es-ES_tradnl" dirty="0"/>
              <a:t>El aprendizaje, la evolución del repertorio didáctico se produciría a través de la confrontación de la realidad con los preconceptos. Pero, esa realidad está interpretada. Hay cuestiones que están fuera del alcance de los practicantes. Aquí surge la necesidad de la intervención didáctica… </a:t>
            </a:r>
          </a:p>
          <a:p>
            <a:r>
              <a:rPr lang="es-ES_tradnl" dirty="0"/>
              <a:t>Una necesidad de confrontar diversas interpretaciones. </a:t>
            </a:r>
          </a:p>
        </p:txBody>
      </p:sp>
      <p:sp>
        <p:nvSpPr>
          <p:cNvPr id="4" name="Marcador de número de diapositiva 3"/>
          <p:cNvSpPr>
            <a:spLocks noGrp="1"/>
          </p:cNvSpPr>
          <p:nvPr>
            <p:ph type="sldNum" sz="quarter" idx="5"/>
          </p:nvPr>
        </p:nvSpPr>
        <p:spPr/>
        <p:txBody>
          <a:bodyPr/>
          <a:lstStyle/>
          <a:p>
            <a:fld id="{A15CEBC1-4885-1941-A604-EBAC948B02F5}" type="slidenum">
              <a:rPr lang="es-ES_tradnl" smtClean="0"/>
              <a:t>9</a:t>
            </a:fld>
            <a:endParaRPr lang="es-ES_tradnl"/>
          </a:p>
        </p:txBody>
      </p:sp>
    </p:spTree>
    <p:extLst>
      <p:ext uri="{BB962C8B-B14F-4D97-AF65-F5344CB8AC3E}">
        <p14:creationId xmlns:p14="http://schemas.microsoft.com/office/powerpoint/2010/main" val="3700092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6FA2B21-3FCD-4721-B95C-427943F61125}" type="datetime1">
              <a:rPr lang="en-US" smtClean="0"/>
              <a:t>9/2/19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4B7E4EF-A1BD-40F4-AB7B-04F084DD991D}" type="slidenum">
              <a:rPr lang="en-US" smtClean="0"/>
              <a:t>‹Nº›</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9953487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9/2/19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363752723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9/2/19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130275473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9/2/19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247343244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6FA2B21-3FCD-4721-B95C-427943F61125}" type="datetime1">
              <a:rPr lang="en-US" smtClean="0"/>
              <a:t>9/2/19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4B7E4EF-A1BD-40F4-AB7B-04F084DD991D}" type="slidenum">
              <a:rPr lang="en-US" smtClean="0"/>
              <a:t>‹Nº›</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11946315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6FA2B21-3FCD-4721-B95C-427943F61125}" type="datetime1">
              <a:rPr lang="en-US" smtClean="0"/>
              <a:t>9/2/19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357467259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6FA2B21-3FCD-4721-B95C-427943F61125}" type="datetime1">
              <a:rPr lang="en-US" smtClean="0"/>
              <a:t>9/2/19</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242605284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6FA2B21-3FCD-4721-B95C-427943F61125}" type="datetime1">
              <a:rPr lang="en-US" smtClean="0"/>
              <a:t>9/2/19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227931375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A2B21-3FCD-4721-B95C-427943F61125}" type="datetime1">
              <a:rPr lang="en-US" smtClean="0"/>
              <a:t>9/2/19</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154608502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6FA2B21-3FCD-4721-B95C-427943F61125}" type="datetime1">
              <a:rPr lang="en-US" smtClean="0"/>
              <a:t>9/2/19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4B7E4EF-A1BD-40F4-AB7B-04F084DD991D}" type="slidenum">
              <a:rPr lang="en-US" smtClean="0"/>
              <a:t>‹Nº›</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958003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6FA2B21-3FCD-4721-B95C-427943F61125}" type="datetime1">
              <a:rPr lang="en-US" smtClean="0"/>
              <a:t>9/2/19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4B7E4EF-A1BD-40F4-AB7B-04F084DD991D}" type="slidenum">
              <a:rPr lang="en-US" smtClean="0"/>
              <a:t>‹Nº›</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5533323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6FA2B21-3FCD-4721-B95C-427943F61125}" type="datetime1">
              <a:rPr lang="en-US" smtClean="0"/>
              <a:t>9/2/19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4B7E4EF-A1BD-40F4-AB7B-04F084DD991D}" type="slidenum">
              <a:rPr lang="en-US" smtClean="0"/>
              <a:t>‹Nº›</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06093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94072-1B34-48FB-9A9C-5A9A0FFC8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4" name="Picture 3" descr="Imagen que contiene persona, portátil, mesa, interior&#10;&#10;Descripción generada automáticamente">
            <a:extLst>
              <a:ext uri="{FF2B5EF4-FFF2-40B4-BE49-F238E27FC236}">
                <a16:creationId xmlns:a16="http://schemas.microsoft.com/office/drawing/2014/main" id="{D9FCF266-2940-468E-AF20-D103C7345224}"/>
              </a:ext>
            </a:extLst>
          </p:cNvPr>
          <p:cNvPicPr>
            <a:picLocks noChangeAspect="1"/>
          </p:cNvPicPr>
          <p:nvPr/>
        </p:nvPicPr>
        <p:blipFill rotWithShape="1">
          <a:blip r:embed="rId2"/>
          <a:srcRect l="11111"/>
          <a:stretch/>
        </p:blipFill>
        <p:spPr>
          <a:xfrm>
            <a:off x="20" y="10"/>
            <a:ext cx="12191979" cy="6857990"/>
          </a:xfrm>
          <a:prstGeom prst="rect">
            <a:avLst/>
          </a:prstGeom>
        </p:spPr>
      </p:pic>
      <p:sp>
        <p:nvSpPr>
          <p:cNvPr id="11" name="Rectangle 10">
            <a:extLst>
              <a:ext uri="{FF2B5EF4-FFF2-40B4-BE49-F238E27FC236}">
                <a16:creationId xmlns:a16="http://schemas.microsoft.com/office/drawing/2014/main" id="{1D5941F3-0256-4E90-BBBC-5A6EDEB8E0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004" y="4166755"/>
            <a:ext cx="5607908" cy="2040066"/>
          </a:xfrm>
          <a:prstGeom prst="rect">
            <a:avLst/>
          </a:prstGeom>
          <a:solidFill>
            <a:srgbClr val="0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 name="Título 1">
            <a:extLst>
              <a:ext uri="{FF2B5EF4-FFF2-40B4-BE49-F238E27FC236}">
                <a16:creationId xmlns:a16="http://schemas.microsoft.com/office/drawing/2014/main" id="{05BFAB96-AA08-6F4E-B6EB-B455436FE49E}"/>
              </a:ext>
            </a:extLst>
          </p:cNvPr>
          <p:cNvSpPr>
            <a:spLocks noGrp="1"/>
          </p:cNvSpPr>
          <p:nvPr>
            <p:ph type="ctrTitle"/>
          </p:nvPr>
        </p:nvSpPr>
        <p:spPr>
          <a:xfrm>
            <a:off x="6298010" y="4226132"/>
            <a:ext cx="5268177" cy="1086237"/>
          </a:xfrm>
        </p:spPr>
        <p:txBody>
          <a:bodyPr>
            <a:normAutofit fontScale="90000"/>
          </a:bodyPr>
          <a:lstStyle/>
          <a:p>
            <a:r>
              <a:rPr lang="es-ES_tradnl" sz="3600" dirty="0">
                <a:solidFill>
                  <a:srgbClr val="FFFFFF"/>
                </a:solidFill>
              </a:rPr>
              <a:t>El guión conjetural y </a:t>
            </a:r>
            <a:br>
              <a:rPr lang="es-ES_tradnl" sz="3600" dirty="0">
                <a:solidFill>
                  <a:srgbClr val="FFFFFF"/>
                </a:solidFill>
              </a:rPr>
            </a:br>
            <a:r>
              <a:rPr lang="es-ES_tradnl" sz="3600" dirty="0">
                <a:solidFill>
                  <a:srgbClr val="FFFFFF"/>
                </a:solidFill>
              </a:rPr>
              <a:t>el autorregistro (II)</a:t>
            </a:r>
          </a:p>
        </p:txBody>
      </p:sp>
      <p:sp>
        <p:nvSpPr>
          <p:cNvPr id="3" name="Subtítulo 2">
            <a:extLst>
              <a:ext uri="{FF2B5EF4-FFF2-40B4-BE49-F238E27FC236}">
                <a16:creationId xmlns:a16="http://schemas.microsoft.com/office/drawing/2014/main" id="{509CA194-531F-4D40-ABB3-18A8FAD5B764}"/>
              </a:ext>
            </a:extLst>
          </p:cNvPr>
          <p:cNvSpPr>
            <a:spLocks noGrp="1"/>
          </p:cNvSpPr>
          <p:nvPr>
            <p:ph type="subTitle" idx="1"/>
          </p:nvPr>
        </p:nvSpPr>
        <p:spPr>
          <a:xfrm>
            <a:off x="6139543" y="5336118"/>
            <a:ext cx="5593277" cy="791549"/>
          </a:xfrm>
        </p:spPr>
        <p:txBody>
          <a:bodyPr>
            <a:normAutofit lnSpcReduction="10000"/>
          </a:bodyPr>
          <a:lstStyle/>
          <a:p>
            <a:pPr>
              <a:lnSpc>
                <a:spcPct val="102000"/>
              </a:lnSpc>
              <a:spcAft>
                <a:spcPts val="600"/>
              </a:spcAft>
            </a:pPr>
            <a:r>
              <a:rPr lang="es-ES_tradnl" sz="2400" dirty="0">
                <a:solidFill>
                  <a:srgbClr val="FFFFFF"/>
                </a:solidFill>
              </a:rPr>
              <a:t>Los </a:t>
            </a:r>
            <a:r>
              <a:rPr lang="es-ES_tradnl" sz="2400" i="1" dirty="0">
                <a:solidFill>
                  <a:srgbClr val="FFFFFF"/>
                </a:solidFill>
              </a:rPr>
              <a:t>saberes de referencia</a:t>
            </a:r>
            <a:r>
              <a:rPr lang="es-ES_tradnl" sz="2400" dirty="0">
                <a:solidFill>
                  <a:srgbClr val="FFFFFF"/>
                </a:solidFill>
              </a:rPr>
              <a:t> de los practicantes: el repertorio didáctico</a:t>
            </a:r>
          </a:p>
        </p:txBody>
      </p:sp>
      <p:sp>
        <p:nvSpPr>
          <p:cNvPr id="13" name="Freeform: Shape 12">
            <a:extLst>
              <a:ext uri="{FF2B5EF4-FFF2-40B4-BE49-F238E27FC236}">
                <a16:creationId xmlns:a16="http://schemas.microsoft.com/office/drawing/2014/main" id="{A5019358-4900-4555-99FF-EF6AE90B8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670146" y="3710250"/>
            <a:ext cx="2131466" cy="1830903"/>
          </a:xfrm>
          <a:custGeom>
            <a:avLst/>
            <a:gdLst>
              <a:gd name="connsiteX0" fmla="*/ 2308583 w 2308583"/>
              <a:gd name="connsiteY0" fmla="*/ 1983044 h 1983044"/>
              <a:gd name="connsiteX1" fmla="*/ 462 w 2308583"/>
              <a:gd name="connsiteY1" fmla="*/ 1983044 h 1983044"/>
              <a:gd name="connsiteX2" fmla="*/ 0 w 2308583"/>
              <a:gd name="connsiteY2" fmla="*/ 1711185 h 1983044"/>
              <a:gd name="connsiteX3" fmla="*/ 2022607 w 2308583"/>
              <a:gd name="connsiteY3" fmla="*/ 1712117 h 1983044"/>
              <a:gd name="connsiteX4" fmla="*/ 2022607 w 2308583"/>
              <a:gd name="connsiteY4" fmla="*/ 0 h 1983044"/>
              <a:gd name="connsiteX5" fmla="*/ 2308583 w 2308583"/>
              <a:gd name="connsiteY5" fmla="*/ 0 h 1983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583" h="1983044">
                <a:moveTo>
                  <a:pt x="2308583" y="1983044"/>
                </a:moveTo>
                <a:lnTo>
                  <a:pt x="462" y="1983044"/>
                </a:lnTo>
                <a:cubicBezTo>
                  <a:pt x="-462" y="1889214"/>
                  <a:pt x="923" y="1805015"/>
                  <a:pt x="0" y="1711185"/>
                </a:cubicBezTo>
                <a:lnTo>
                  <a:pt x="2022607" y="1712117"/>
                </a:lnTo>
                <a:lnTo>
                  <a:pt x="2022607" y="0"/>
                </a:lnTo>
                <a:lnTo>
                  <a:pt x="2308583" y="0"/>
                </a:lnTo>
                <a:close/>
              </a:path>
            </a:pathLst>
          </a:custGeom>
          <a:solidFill>
            <a:srgbClr val="FFFFFF">
              <a:alpha val="70000"/>
            </a:srgbClr>
          </a:solidFill>
          <a:ln w="0">
            <a:noFill/>
            <a:prstDash val="solid"/>
            <a:round/>
            <a:headEnd/>
            <a:tailEnd/>
          </a:ln>
        </p:spPr>
      </p:sp>
      <p:sp>
        <p:nvSpPr>
          <p:cNvPr id="5" name="CuadroTexto 4">
            <a:extLst>
              <a:ext uri="{FF2B5EF4-FFF2-40B4-BE49-F238E27FC236}">
                <a16:creationId xmlns:a16="http://schemas.microsoft.com/office/drawing/2014/main" id="{B77946B5-927E-4C47-B5A6-9C31A24CB6C9}"/>
              </a:ext>
            </a:extLst>
          </p:cNvPr>
          <p:cNvSpPr txBox="1"/>
          <p:nvPr/>
        </p:nvSpPr>
        <p:spPr>
          <a:xfrm>
            <a:off x="160908" y="5770155"/>
            <a:ext cx="7518400" cy="892552"/>
          </a:xfrm>
          <a:prstGeom prst="rect">
            <a:avLst/>
          </a:prstGeom>
          <a:noFill/>
        </p:spPr>
        <p:txBody>
          <a:bodyPr wrap="square" rtlCol="0">
            <a:spAutoFit/>
          </a:bodyPr>
          <a:lstStyle/>
          <a:p>
            <a:r>
              <a:rPr lang="es-ES_tradnl" sz="2000" b="1" dirty="0">
                <a:solidFill>
                  <a:schemeClr val="bg1"/>
                </a:solidFill>
              </a:rPr>
              <a:t>Marcos R. Maldonado</a:t>
            </a:r>
          </a:p>
          <a:p>
            <a:r>
              <a:rPr lang="es-ES_tradnl" sz="1600" i="1" dirty="0">
                <a:solidFill>
                  <a:schemeClr val="bg1"/>
                </a:solidFill>
              </a:rPr>
              <a:t>Dr. en Didáctica de las ciencias, las lenguas y las humanidades</a:t>
            </a:r>
          </a:p>
          <a:p>
            <a:r>
              <a:rPr lang="es-ES_tradnl" sz="1600" dirty="0" err="1">
                <a:solidFill>
                  <a:schemeClr val="bg1"/>
                </a:solidFill>
              </a:rPr>
              <a:t>Université</a:t>
            </a:r>
            <a:r>
              <a:rPr lang="es-ES_tradnl" sz="1600" dirty="0">
                <a:solidFill>
                  <a:schemeClr val="bg1"/>
                </a:solidFill>
              </a:rPr>
              <a:t> </a:t>
            </a:r>
            <a:r>
              <a:rPr lang="es-ES_tradnl" sz="1600" dirty="0" err="1">
                <a:solidFill>
                  <a:schemeClr val="bg1"/>
                </a:solidFill>
              </a:rPr>
              <a:t>Sorbonne</a:t>
            </a:r>
            <a:r>
              <a:rPr lang="es-ES_tradnl" sz="1600" dirty="0">
                <a:solidFill>
                  <a:schemeClr val="bg1"/>
                </a:solidFill>
              </a:rPr>
              <a:t> </a:t>
            </a:r>
            <a:r>
              <a:rPr lang="es-ES_tradnl" sz="1600" dirty="0" err="1">
                <a:solidFill>
                  <a:schemeClr val="bg1"/>
                </a:solidFill>
              </a:rPr>
              <a:t>Nouvelle</a:t>
            </a:r>
            <a:r>
              <a:rPr lang="es-ES_tradnl" sz="1600" dirty="0">
                <a:solidFill>
                  <a:schemeClr val="bg1"/>
                </a:solidFill>
              </a:rPr>
              <a:t>-Paris 3</a:t>
            </a:r>
          </a:p>
        </p:txBody>
      </p:sp>
      <p:sp>
        <p:nvSpPr>
          <p:cNvPr id="10" name="CuadroTexto 9">
            <a:extLst>
              <a:ext uri="{FF2B5EF4-FFF2-40B4-BE49-F238E27FC236}">
                <a16:creationId xmlns:a16="http://schemas.microsoft.com/office/drawing/2014/main" id="{99E6ECAD-7C49-0844-B1E2-AB266B18BE00}"/>
              </a:ext>
            </a:extLst>
          </p:cNvPr>
          <p:cNvSpPr txBox="1"/>
          <p:nvPr/>
        </p:nvSpPr>
        <p:spPr>
          <a:xfrm>
            <a:off x="358828" y="195293"/>
            <a:ext cx="10907371" cy="276999"/>
          </a:xfrm>
          <a:prstGeom prst="rect">
            <a:avLst/>
          </a:prstGeom>
          <a:noFill/>
        </p:spPr>
        <p:txBody>
          <a:bodyPr wrap="square" rtlCol="0">
            <a:spAutoFit/>
          </a:bodyPr>
          <a:lstStyle/>
          <a:p>
            <a:r>
              <a:rPr lang="es-ES" sz="1200" dirty="0">
                <a:solidFill>
                  <a:schemeClr val="bg1"/>
                </a:solidFill>
              </a:rPr>
              <a:t>Maldonado, M. (2019) X Jornadas Disciplinares de Ciencias de la Educación, Catamarca, Argentina</a:t>
            </a:r>
          </a:p>
        </p:txBody>
      </p:sp>
    </p:spTree>
    <p:extLst>
      <p:ext uri="{BB962C8B-B14F-4D97-AF65-F5344CB8AC3E}">
        <p14:creationId xmlns:p14="http://schemas.microsoft.com/office/powerpoint/2010/main" val="57028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90A0C16-66AA-3A4B-9F7F-9D398B7E8A05}"/>
              </a:ext>
            </a:extLst>
          </p:cNvPr>
          <p:cNvSpPr txBox="1"/>
          <p:nvPr/>
        </p:nvSpPr>
        <p:spPr>
          <a:xfrm>
            <a:off x="1371600" y="1947767"/>
            <a:ext cx="367761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s-ES_tradnl" sz="2400" dirty="0"/>
              <a:t>Confrontar no es imponer</a:t>
            </a:r>
          </a:p>
        </p:txBody>
      </p:sp>
      <p:sp>
        <p:nvSpPr>
          <p:cNvPr id="5" name="CuadroTexto 4">
            <a:extLst>
              <a:ext uri="{FF2B5EF4-FFF2-40B4-BE49-F238E27FC236}">
                <a16:creationId xmlns:a16="http://schemas.microsoft.com/office/drawing/2014/main" id="{3C77D884-1BF9-784F-AB7B-6DB681692E61}"/>
              </a:ext>
            </a:extLst>
          </p:cNvPr>
          <p:cNvSpPr txBox="1"/>
          <p:nvPr/>
        </p:nvSpPr>
        <p:spPr>
          <a:xfrm>
            <a:off x="7227867" y="1947766"/>
            <a:ext cx="1811714" cy="461665"/>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s-ES_tradnl" sz="2400" dirty="0"/>
              <a:t>Es negociar</a:t>
            </a:r>
          </a:p>
        </p:txBody>
      </p:sp>
      <p:sp>
        <p:nvSpPr>
          <p:cNvPr id="6" name="CuadroTexto 5">
            <a:extLst>
              <a:ext uri="{FF2B5EF4-FFF2-40B4-BE49-F238E27FC236}">
                <a16:creationId xmlns:a16="http://schemas.microsoft.com/office/drawing/2014/main" id="{E806E768-D8E0-9E4A-AC32-6C3B64D35C33}"/>
              </a:ext>
            </a:extLst>
          </p:cNvPr>
          <p:cNvSpPr txBox="1"/>
          <p:nvPr/>
        </p:nvSpPr>
        <p:spPr>
          <a:xfrm>
            <a:off x="1371600" y="2704450"/>
            <a:ext cx="1675459" cy="46166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s-ES_tradnl" sz="2400" dirty="0"/>
              <a:t>Convencer</a:t>
            </a:r>
          </a:p>
        </p:txBody>
      </p:sp>
      <p:sp>
        <p:nvSpPr>
          <p:cNvPr id="7" name="CuadroTexto 6">
            <a:extLst>
              <a:ext uri="{FF2B5EF4-FFF2-40B4-BE49-F238E27FC236}">
                <a16:creationId xmlns:a16="http://schemas.microsoft.com/office/drawing/2014/main" id="{42B44A14-2C1A-7546-ABE9-CE1034B3B1CB}"/>
              </a:ext>
            </a:extLst>
          </p:cNvPr>
          <p:cNvSpPr txBox="1"/>
          <p:nvPr/>
        </p:nvSpPr>
        <p:spPr>
          <a:xfrm>
            <a:off x="3212983" y="3196121"/>
            <a:ext cx="7627409" cy="461665"/>
          </a:xfrm>
          <a:prstGeom prst="rect">
            <a:avLst/>
          </a:prstGeom>
          <a:noFill/>
        </p:spPr>
        <p:txBody>
          <a:bodyPr wrap="none" rtlCol="0">
            <a:spAutoFit/>
          </a:bodyPr>
          <a:lstStyle/>
          <a:p>
            <a:r>
              <a:rPr lang="es-ES_tradnl" sz="2400" dirty="0"/>
              <a:t>La existencia de contradicciones </a:t>
            </a:r>
            <a:r>
              <a:rPr lang="es-ES_tradnl" sz="2000" i="1" dirty="0"/>
              <a:t>(en relación con la teoría)</a:t>
            </a:r>
            <a:endParaRPr lang="es-ES_tradnl" sz="2400" i="1" dirty="0"/>
          </a:p>
        </p:txBody>
      </p:sp>
      <p:sp>
        <p:nvSpPr>
          <p:cNvPr id="9" name="CuadroTexto 8">
            <a:extLst>
              <a:ext uri="{FF2B5EF4-FFF2-40B4-BE49-F238E27FC236}">
                <a16:creationId xmlns:a16="http://schemas.microsoft.com/office/drawing/2014/main" id="{8181C7EC-6726-6340-AE22-BB40C701238F}"/>
              </a:ext>
            </a:extLst>
          </p:cNvPr>
          <p:cNvSpPr txBox="1"/>
          <p:nvPr/>
        </p:nvSpPr>
        <p:spPr>
          <a:xfrm>
            <a:off x="3212983" y="3667829"/>
            <a:ext cx="6676828" cy="461665"/>
          </a:xfrm>
          <a:prstGeom prst="rect">
            <a:avLst/>
          </a:prstGeom>
          <a:noFill/>
        </p:spPr>
        <p:txBody>
          <a:bodyPr wrap="none" rtlCol="0">
            <a:spAutoFit/>
          </a:bodyPr>
          <a:lstStyle/>
          <a:p>
            <a:r>
              <a:rPr lang="es-ES_tradnl" sz="2400" dirty="0"/>
              <a:t>La necesidad de modificar las preconcepciones</a:t>
            </a:r>
          </a:p>
        </p:txBody>
      </p:sp>
      <p:sp>
        <p:nvSpPr>
          <p:cNvPr id="10" name="CuadroTexto 9">
            <a:extLst>
              <a:ext uri="{FF2B5EF4-FFF2-40B4-BE49-F238E27FC236}">
                <a16:creationId xmlns:a16="http://schemas.microsoft.com/office/drawing/2014/main" id="{F96D7F3E-DE5E-744D-8EC8-2EB939055FEE}"/>
              </a:ext>
            </a:extLst>
          </p:cNvPr>
          <p:cNvSpPr txBox="1"/>
          <p:nvPr/>
        </p:nvSpPr>
        <p:spPr>
          <a:xfrm>
            <a:off x="1389743" y="4222411"/>
            <a:ext cx="2993127" cy="46166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s-ES_tradnl" sz="2400" dirty="0"/>
              <a:t>Conflictos cognitivos</a:t>
            </a:r>
          </a:p>
        </p:txBody>
      </p:sp>
      <p:sp>
        <p:nvSpPr>
          <p:cNvPr id="11" name="CuadroTexto 10">
            <a:extLst>
              <a:ext uri="{FF2B5EF4-FFF2-40B4-BE49-F238E27FC236}">
                <a16:creationId xmlns:a16="http://schemas.microsoft.com/office/drawing/2014/main" id="{37966D5E-4165-2641-B4F1-7DE9F99CC4BD}"/>
              </a:ext>
            </a:extLst>
          </p:cNvPr>
          <p:cNvSpPr txBox="1"/>
          <p:nvPr/>
        </p:nvSpPr>
        <p:spPr>
          <a:xfrm>
            <a:off x="4504907" y="4719303"/>
            <a:ext cx="3010761" cy="461665"/>
          </a:xfrm>
          <a:prstGeom prst="rect">
            <a:avLst/>
          </a:prstGeom>
          <a:noFill/>
        </p:spPr>
        <p:txBody>
          <a:bodyPr wrap="none" rtlCol="0">
            <a:spAutoFit/>
          </a:bodyPr>
          <a:lstStyle/>
          <a:p>
            <a:r>
              <a:rPr lang="es-ES_tradnl" sz="2400" dirty="0"/>
              <a:t>Busca de soluciones</a:t>
            </a:r>
          </a:p>
        </p:txBody>
      </p:sp>
      <p:sp>
        <p:nvSpPr>
          <p:cNvPr id="12" name="CuadroTexto 11">
            <a:extLst>
              <a:ext uri="{FF2B5EF4-FFF2-40B4-BE49-F238E27FC236}">
                <a16:creationId xmlns:a16="http://schemas.microsoft.com/office/drawing/2014/main" id="{6DC3C6E4-FB4C-1C42-A85D-FC9927E1AEE5}"/>
              </a:ext>
            </a:extLst>
          </p:cNvPr>
          <p:cNvSpPr txBox="1"/>
          <p:nvPr/>
        </p:nvSpPr>
        <p:spPr>
          <a:xfrm>
            <a:off x="4523050" y="5194465"/>
            <a:ext cx="5748690" cy="461665"/>
          </a:xfrm>
          <a:prstGeom prst="rect">
            <a:avLst/>
          </a:prstGeom>
          <a:noFill/>
        </p:spPr>
        <p:txBody>
          <a:bodyPr wrap="none" rtlCol="0">
            <a:spAutoFit/>
          </a:bodyPr>
          <a:lstStyle/>
          <a:p>
            <a:r>
              <a:rPr lang="es-ES_tradnl" sz="2400" dirty="0"/>
              <a:t>Modificación de las estructuras mentales</a:t>
            </a:r>
          </a:p>
        </p:txBody>
      </p:sp>
      <p:sp>
        <p:nvSpPr>
          <p:cNvPr id="13" name="CuadroTexto 12">
            <a:extLst>
              <a:ext uri="{FF2B5EF4-FFF2-40B4-BE49-F238E27FC236}">
                <a16:creationId xmlns:a16="http://schemas.microsoft.com/office/drawing/2014/main" id="{2F42FAA2-5D33-5E48-AA56-C9C2EDD1C3F1}"/>
              </a:ext>
            </a:extLst>
          </p:cNvPr>
          <p:cNvSpPr txBox="1"/>
          <p:nvPr/>
        </p:nvSpPr>
        <p:spPr>
          <a:xfrm>
            <a:off x="1371600" y="5845270"/>
            <a:ext cx="4724370" cy="46166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s-ES_tradnl" sz="2400" dirty="0"/>
              <a:t>Evolución del </a:t>
            </a:r>
            <a:r>
              <a:rPr lang="es-ES_tradnl" sz="2400" i="1" dirty="0"/>
              <a:t>repertorio didáctico</a:t>
            </a:r>
          </a:p>
        </p:txBody>
      </p:sp>
      <p:sp>
        <p:nvSpPr>
          <p:cNvPr id="14" name="Flecha derecha 13">
            <a:extLst>
              <a:ext uri="{FF2B5EF4-FFF2-40B4-BE49-F238E27FC236}">
                <a16:creationId xmlns:a16="http://schemas.microsoft.com/office/drawing/2014/main" id="{821C0F28-E0D7-B143-82FE-5FBCC3F4CA68}"/>
              </a:ext>
            </a:extLst>
          </p:cNvPr>
          <p:cNvSpPr/>
          <p:nvPr/>
        </p:nvSpPr>
        <p:spPr>
          <a:xfrm>
            <a:off x="5390172" y="1979062"/>
            <a:ext cx="1496733" cy="372314"/>
          </a:xfrm>
          <a:prstGeom prst="rightArrow">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p>
        </p:txBody>
      </p:sp>
      <p:pic>
        <p:nvPicPr>
          <p:cNvPr id="15" name="Gráfico 14" descr="Flecha: giro a la izquierda">
            <a:extLst>
              <a:ext uri="{FF2B5EF4-FFF2-40B4-BE49-F238E27FC236}">
                <a16:creationId xmlns:a16="http://schemas.microsoft.com/office/drawing/2014/main" id="{63A818DE-E461-8A4E-BCF0-56C4675D891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2851056" y="3146623"/>
            <a:ext cx="419228" cy="401420"/>
          </a:xfrm>
          <a:prstGeom prst="rect">
            <a:avLst/>
          </a:prstGeom>
        </p:spPr>
      </p:pic>
      <p:pic>
        <p:nvPicPr>
          <p:cNvPr id="16" name="Gráfico 15" descr="Flecha: giro a la izquierda">
            <a:extLst>
              <a:ext uri="{FF2B5EF4-FFF2-40B4-BE49-F238E27FC236}">
                <a16:creationId xmlns:a16="http://schemas.microsoft.com/office/drawing/2014/main" id="{9FA781EE-36EF-104F-A156-C02F5EB53C9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2854669" y="3604922"/>
            <a:ext cx="419228" cy="401420"/>
          </a:xfrm>
          <a:prstGeom prst="rect">
            <a:avLst/>
          </a:prstGeom>
        </p:spPr>
      </p:pic>
      <p:pic>
        <p:nvPicPr>
          <p:cNvPr id="17" name="Gráfico 16" descr="Flecha: giro a la izquierda">
            <a:extLst>
              <a:ext uri="{FF2B5EF4-FFF2-40B4-BE49-F238E27FC236}">
                <a16:creationId xmlns:a16="http://schemas.microsoft.com/office/drawing/2014/main" id="{B14086B8-775D-FA4B-8BAD-CF7D1B782FD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4141738" y="4680591"/>
            <a:ext cx="419228" cy="401420"/>
          </a:xfrm>
          <a:prstGeom prst="rect">
            <a:avLst/>
          </a:prstGeom>
        </p:spPr>
      </p:pic>
      <p:pic>
        <p:nvPicPr>
          <p:cNvPr id="18" name="Gráfico 17" descr="Flecha: giro a la izquierda">
            <a:extLst>
              <a:ext uri="{FF2B5EF4-FFF2-40B4-BE49-F238E27FC236}">
                <a16:creationId xmlns:a16="http://schemas.microsoft.com/office/drawing/2014/main" id="{B24AA8C7-D869-6B4B-B07B-020137BAC56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4127224" y="5113316"/>
            <a:ext cx="419228" cy="401420"/>
          </a:xfrm>
          <a:prstGeom prst="rect">
            <a:avLst/>
          </a:prstGeom>
        </p:spPr>
      </p:pic>
      <p:sp>
        <p:nvSpPr>
          <p:cNvPr id="22" name="Título 1">
            <a:extLst>
              <a:ext uri="{FF2B5EF4-FFF2-40B4-BE49-F238E27FC236}">
                <a16:creationId xmlns:a16="http://schemas.microsoft.com/office/drawing/2014/main" id="{7CA9543A-FCF3-A049-9240-0CBFEB5CD0EF}"/>
              </a:ext>
            </a:extLst>
          </p:cNvPr>
          <p:cNvSpPr>
            <a:spLocks noGrp="1"/>
          </p:cNvSpPr>
          <p:nvPr>
            <p:ph type="title"/>
          </p:nvPr>
        </p:nvSpPr>
        <p:spPr>
          <a:xfrm>
            <a:off x="1371600" y="685800"/>
            <a:ext cx="9601200" cy="1485900"/>
          </a:xfrm>
        </p:spPr>
        <p:txBody>
          <a:bodyPr/>
          <a:lstStyle/>
          <a:p>
            <a:r>
              <a:rPr lang="es-ES_tradnl" dirty="0"/>
              <a:t>Entonces… ¿y las prácticas para qué?</a:t>
            </a:r>
          </a:p>
        </p:txBody>
      </p:sp>
      <p:sp>
        <p:nvSpPr>
          <p:cNvPr id="19" name="CuadroTexto 18">
            <a:extLst>
              <a:ext uri="{FF2B5EF4-FFF2-40B4-BE49-F238E27FC236}">
                <a16:creationId xmlns:a16="http://schemas.microsoft.com/office/drawing/2014/main" id="{74EB8CF5-ECFF-4D4B-93BF-7093241F669B}"/>
              </a:ext>
            </a:extLst>
          </p:cNvPr>
          <p:cNvSpPr txBox="1"/>
          <p:nvPr/>
        </p:nvSpPr>
        <p:spPr>
          <a:xfrm rot="16200000">
            <a:off x="-5225108" y="1290250"/>
            <a:ext cx="10907371" cy="276999"/>
          </a:xfrm>
          <a:prstGeom prst="rect">
            <a:avLst/>
          </a:prstGeom>
          <a:noFill/>
        </p:spPr>
        <p:txBody>
          <a:bodyPr wrap="square" rtlCol="0">
            <a:spAutoFit/>
          </a:bodyPr>
          <a:lstStyle/>
          <a:p>
            <a:r>
              <a:rPr lang="es-ES" sz="1200" dirty="0"/>
              <a:t>Maldonado, M. (2019) X Jornadas Disciplinares de Ciencias de la Educación, Catamarca, Argentina</a:t>
            </a:r>
          </a:p>
        </p:txBody>
      </p:sp>
    </p:spTree>
    <p:extLst>
      <p:ext uri="{BB962C8B-B14F-4D97-AF65-F5344CB8AC3E}">
        <p14:creationId xmlns:p14="http://schemas.microsoft.com/office/powerpoint/2010/main" val="120647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9" grpId="0"/>
      <p:bldP spid="10" grpId="0" animBg="1"/>
      <p:bldP spid="11" grpId="0"/>
      <p:bldP spid="12" grpId="0"/>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5B73ABE6-92DF-4C41-ADD6-AD58E8269CC8}"/>
              </a:ext>
            </a:extLst>
          </p:cNvPr>
          <p:cNvSpPr>
            <a:spLocks noGrp="1"/>
          </p:cNvSpPr>
          <p:nvPr>
            <p:ph type="title"/>
          </p:nvPr>
        </p:nvSpPr>
        <p:spPr>
          <a:xfrm>
            <a:off x="640081" y="791570"/>
            <a:ext cx="4018839" cy="5262390"/>
          </a:xfrm>
        </p:spPr>
        <p:txBody>
          <a:bodyPr vert="horz" lIns="91440" tIns="45720" rIns="91440" bIns="45720" rtlCol="0" anchor="ctr">
            <a:normAutofit/>
          </a:bodyPr>
          <a:lstStyle/>
          <a:p>
            <a:pPr algn="r"/>
            <a:r>
              <a:rPr lang="en-US" sz="4600">
                <a:solidFill>
                  <a:schemeClr val="bg2"/>
                </a:solidFill>
              </a:rPr>
              <a:t>Entonces es fácil, es cuestión de identificar la contradicción…</a:t>
            </a:r>
          </a:p>
        </p:txBody>
      </p:sp>
      <p:sp>
        <p:nvSpPr>
          <p:cNvPr id="19" name="Rectangle 18">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CuadroTexto 9">
            <a:extLst>
              <a:ext uri="{FF2B5EF4-FFF2-40B4-BE49-F238E27FC236}">
                <a16:creationId xmlns:a16="http://schemas.microsoft.com/office/drawing/2014/main" id="{C8D3F8A9-6EFA-9947-9997-25A14ADDF4A1}"/>
              </a:ext>
            </a:extLst>
          </p:cNvPr>
          <p:cNvSpPr txBox="1"/>
          <p:nvPr/>
        </p:nvSpPr>
        <p:spPr>
          <a:xfrm>
            <a:off x="6176720" y="791570"/>
            <a:ext cx="4892308" cy="5262390"/>
          </a:xfrm>
          <a:prstGeom prst="rect">
            <a:avLst/>
          </a:prstGeom>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a:bodyPr>
          <a:lstStyle/>
          <a:p>
            <a:pPr indent="-384048">
              <a:lnSpc>
                <a:spcPct val="94000"/>
              </a:lnSpc>
              <a:spcAft>
                <a:spcPts val="200"/>
              </a:spcAft>
              <a:buFont typeface="Franklin Gothic Book" panose="020B0503020102020204" pitchFamily="34" charset="0"/>
            </a:pPr>
            <a:r>
              <a:rPr lang="en-US">
                <a:solidFill>
                  <a:schemeClr val="tx2"/>
                </a:solidFill>
              </a:rPr>
              <a:t>Observen la interacción que se produce entre Laura y Martina a partir de lo que Laura expresa en su </a:t>
            </a:r>
            <a:r>
              <a:rPr lang="en-US" b="1" i="1">
                <a:solidFill>
                  <a:schemeClr val="tx2"/>
                </a:solidFill>
              </a:rPr>
              <a:t>autorregistro</a:t>
            </a:r>
            <a:r>
              <a:rPr lang="en-US">
                <a:solidFill>
                  <a:schemeClr val="tx2"/>
                </a:solidFill>
              </a:rPr>
              <a:t>.</a:t>
            </a:r>
          </a:p>
          <a:p>
            <a:pPr indent="-384048">
              <a:lnSpc>
                <a:spcPct val="94000"/>
              </a:lnSpc>
              <a:spcAft>
                <a:spcPts val="200"/>
              </a:spcAft>
              <a:buFont typeface="Franklin Gothic Book" panose="020B0503020102020204" pitchFamily="34" charset="0"/>
            </a:pPr>
            <a:r>
              <a:rPr lang="en-US">
                <a:solidFill>
                  <a:schemeClr val="tx2"/>
                </a:solidFill>
              </a:rPr>
              <a:t>Intenten responder a estas preguntas:</a:t>
            </a:r>
          </a:p>
          <a:p>
            <a:pPr indent="-384048">
              <a:lnSpc>
                <a:spcPct val="94000"/>
              </a:lnSpc>
              <a:spcAft>
                <a:spcPts val="200"/>
              </a:spcAft>
              <a:buFont typeface="Franklin Gothic Book" panose="020B0503020102020204" pitchFamily="34" charset="0"/>
            </a:pPr>
            <a:endParaRPr lang="en-US">
              <a:solidFill>
                <a:schemeClr val="tx2"/>
              </a:solidFill>
            </a:endParaRPr>
          </a:p>
          <a:p>
            <a:pPr marL="342900" indent="-384048">
              <a:lnSpc>
                <a:spcPct val="94000"/>
              </a:lnSpc>
              <a:spcAft>
                <a:spcPts val="200"/>
              </a:spcAft>
              <a:buFont typeface="Franklin Gothic Book" panose="020B0503020102020204" pitchFamily="34" charset="0"/>
              <a:buChar char="•"/>
            </a:pPr>
            <a:r>
              <a:rPr lang="en-US">
                <a:solidFill>
                  <a:schemeClr val="tx2"/>
                </a:solidFill>
              </a:rPr>
              <a:t>¿Cuáles son los saberes sobre los que Laura establece los criterios de evaluación?</a:t>
            </a:r>
          </a:p>
          <a:p>
            <a:pPr marL="342900" indent="-384048">
              <a:lnSpc>
                <a:spcPct val="94000"/>
              </a:lnSpc>
              <a:spcAft>
                <a:spcPts val="200"/>
              </a:spcAft>
              <a:buFont typeface="Franklin Gothic Book" panose="020B0503020102020204" pitchFamily="34" charset="0"/>
              <a:buChar char="•"/>
            </a:pPr>
            <a:r>
              <a:rPr lang="en-US">
                <a:solidFill>
                  <a:schemeClr val="tx2"/>
                </a:solidFill>
              </a:rPr>
              <a:t>¿Cuál es el conflicto en la interacción?</a:t>
            </a:r>
          </a:p>
          <a:p>
            <a:pPr marL="342900" indent="-384048">
              <a:lnSpc>
                <a:spcPct val="94000"/>
              </a:lnSpc>
              <a:spcAft>
                <a:spcPts val="200"/>
              </a:spcAft>
              <a:buFont typeface="Franklin Gothic Book" panose="020B0503020102020204" pitchFamily="34" charset="0"/>
              <a:buChar char="•"/>
            </a:pPr>
            <a:r>
              <a:rPr lang="en-US">
                <a:solidFill>
                  <a:schemeClr val="tx2"/>
                </a:solidFill>
              </a:rPr>
              <a:t>¿Cuáles son las estrategias que utilizan cada una en sus argumentos?</a:t>
            </a:r>
          </a:p>
          <a:p>
            <a:pPr marL="342900" indent="-384048">
              <a:lnSpc>
                <a:spcPct val="94000"/>
              </a:lnSpc>
              <a:spcAft>
                <a:spcPts val="200"/>
              </a:spcAft>
              <a:buFont typeface="Franklin Gothic Book" panose="020B0503020102020204" pitchFamily="34" charset="0"/>
              <a:buChar char="•"/>
            </a:pPr>
            <a:r>
              <a:rPr lang="en-US">
                <a:solidFill>
                  <a:schemeClr val="tx2"/>
                </a:solidFill>
              </a:rPr>
              <a:t>¿Modificó Laura su criterio de evaluación? ¿por qué?</a:t>
            </a:r>
          </a:p>
          <a:p>
            <a:pPr indent="-384048">
              <a:lnSpc>
                <a:spcPct val="94000"/>
              </a:lnSpc>
              <a:spcAft>
                <a:spcPts val="200"/>
              </a:spcAft>
              <a:buFont typeface="Franklin Gothic Book" panose="020B0503020102020204" pitchFamily="34" charset="0"/>
            </a:pPr>
            <a:endParaRPr lang="en-US">
              <a:solidFill>
                <a:schemeClr val="tx2"/>
              </a:solidFill>
            </a:endParaRPr>
          </a:p>
          <a:p>
            <a:pPr indent="-384048">
              <a:lnSpc>
                <a:spcPct val="94000"/>
              </a:lnSpc>
              <a:spcAft>
                <a:spcPts val="200"/>
              </a:spcAft>
              <a:buFont typeface="Franklin Gothic Book" panose="020B0503020102020204" pitchFamily="34" charset="0"/>
            </a:pPr>
            <a:r>
              <a:rPr lang="en-US" b="1" i="1">
                <a:solidFill>
                  <a:schemeClr val="tx2"/>
                </a:solidFill>
              </a:rPr>
              <a:t>Tiempo</a:t>
            </a:r>
            <a:r>
              <a:rPr lang="en-US">
                <a:solidFill>
                  <a:schemeClr val="tx2"/>
                </a:solidFill>
              </a:rPr>
              <a:t>: </a:t>
            </a:r>
            <a:r>
              <a:rPr lang="en-US" u="sng">
                <a:solidFill>
                  <a:schemeClr val="tx2"/>
                </a:solidFill>
              </a:rPr>
              <a:t>15 min</a:t>
            </a:r>
            <a:r>
              <a:rPr lang="en-US">
                <a:solidFill>
                  <a:schemeClr val="tx2"/>
                </a:solidFill>
              </a:rPr>
              <a:t>.</a:t>
            </a:r>
          </a:p>
        </p:txBody>
      </p:sp>
      <p:sp>
        <p:nvSpPr>
          <p:cNvPr id="8" name="CuadroTexto 7">
            <a:extLst>
              <a:ext uri="{FF2B5EF4-FFF2-40B4-BE49-F238E27FC236}">
                <a16:creationId xmlns:a16="http://schemas.microsoft.com/office/drawing/2014/main" id="{1BDDDF11-9A5A-FB49-BDF1-105786BA04B5}"/>
              </a:ext>
            </a:extLst>
          </p:cNvPr>
          <p:cNvSpPr txBox="1"/>
          <p:nvPr/>
        </p:nvSpPr>
        <p:spPr>
          <a:xfrm rot="16200000">
            <a:off x="-5225108" y="1290250"/>
            <a:ext cx="10907371" cy="276999"/>
          </a:xfrm>
          <a:prstGeom prst="rect">
            <a:avLst/>
          </a:prstGeom>
          <a:noFill/>
        </p:spPr>
        <p:txBody>
          <a:bodyPr wrap="square" rtlCol="0">
            <a:spAutoFit/>
          </a:bodyPr>
          <a:lstStyle/>
          <a:p>
            <a:r>
              <a:rPr lang="es-ES" sz="1200" dirty="0">
                <a:solidFill>
                  <a:schemeClr val="bg1"/>
                </a:solidFill>
              </a:rPr>
              <a:t>Maldonado, M. (2019) X Jornadas Disciplinares de Ciencias de la Educación, Catamarca, Argentina</a:t>
            </a:r>
          </a:p>
        </p:txBody>
      </p:sp>
    </p:spTree>
    <p:extLst>
      <p:ext uri="{BB962C8B-B14F-4D97-AF65-F5344CB8AC3E}">
        <p14:creationId xmlns:p14="http://schemas.microsoft.com/office/powerpoint/2010/main" val="151158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ítulo 1">
            <a:extLst>
              <a:ext uri="{FF2B5EF4-FFF2-40B4-BE49-F238E27FC236}">
                <a16:creationId xmlns:a16="http://schemas.microsoft.com/office/drawing/2014/main" id="{C3300CEA-1653-3746-94E2-C9FB1AFE6801}"/>
              </a:ext>
            </a:extLst>
          </p:cNvPr>
          <p:cNvSpPr>
            <a:spLocks noGrp="1"/>
          </p:cNvSpPr>
          <p:nvPr>
            <p:ph type="title"/>
          </p:nvPr>
        </p:nvSpPr>
        <p:spPr>
          <a:xfrm>
            <a:off x="640081" y="791570"/>
            <a:ext cx="4018839" cy="5262390"/>
          </a:xfrm>
        </p:spPr>
        <p:txBody>
          <a:bodyPr vert="horz" lIns="91440" tIns="45720" rIns="91440" bIns="45720" rtlCol="0" anchor="ctr">
            <a:normAutofit/>
          </a:bodyPr>
          <a:lstStyle/>
          <a:p>
            <a:pPr algn="r"/>
            <a:r>
              <a:rPr lang="en-US" sz="4600">
                <a:solidFill>
                  <a:schemeClr val="bg2"/>
                </a:solidFill>
              </a:rPr>
              <a:t>Entonces es fácil, es cuestión de identificar la contradicción…</a:t>
            </a:r>
          </a:p>
        </p:txBody>
      </p:sp>
      <p:sp>
        <p:nvSpPr>
          <p:cNvPr id="15" name="Rectangle 14">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CuadroTexto 5">
            <a:extLst>
              <a:ext uri="{FF2B5EF4-FFF2-40B4-BE49-F238E27FC236}">
                <a16:creationId xmlns:a16="http://schemas.microsoft.com/office/drawing/2014/main" id="{DEBEF6EA-4A07-E34E-B99C-8FE66CAF4243}"/>
              </a:ext>
            </a:extLst>
          </p:cNvPr>
          <p:cNvSpPr txBox="1"/>
          <p:nvPr/>
        </p:nvSpPr>
        <p:spPr>
          <a:xfrm>
            <a:off x="6285575" y="791570"/>
            <a:ext cx="4892308" cy="5262390"/>
          </a:xfrm>
          <a:prstGeom prst="rect">
            <a:avLst/>
          </a:prstGeom>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Autofit/>
          </a:bodyPr>
          <a:lstStyle/>
          <a:p>
            <a:pPr indent="-384048">
              <a:lnSpc>
                <a:spcPct val="94000"/>
              </a:lnSpc>
              <a:spcAft>
                <a:spcPts val="200"/>
              </a:spcAft>
              <a:buFont typeface="Franklin Gothic Book" panose="020B0503020102020204" pitchFamily="34" charset="0"/>
            </a:pPr>
            <a:r>
              <a:rPr lang="en-US" sz="2000" dirty="0" err="1">
                <a:solidFill>
                  <a:schemeClr val="tx2"/>
                </a:solidFill>
              </a:rPr>
              <a:t>Observen</a:t>
            </a:r>
            <a:r>
              <a:rPr lang="en-US" sz="2000" dirty="0">
                <a:solidFill>
                  <a:schemeClr val="tx2"/>
                </a:solidFill>
              </a:rPr>
              <a:t> la </a:t>
            </a:r>
            <a:r>
              <a:rPr lang="en-US" sz="2000" dirty="0" err="1">
                <a:solidFill>
                  <a:schemeClr val="tx2"/>
                </a:solidFill>
              </a:rPr>
              <a:t>interacción</a:t>
            </a:r>
            <a:r>
              <a:rPr lang="en-US" sz="2000" dirty="0">
                <a:solidFill>
                  <a:schemeClr val="tx2"/>
                </a:solidFill>
              </a:rPr>
              <a:t> que se produce entre Laura y Martina a </a:t>
            </a:r>
            <a:r>
              <a:rPr lang="en-US" sz="2000" dirty="0" err="1">
                <a:solidFill>
                  <a:schemeClr val="tx2"/>
                </a:solidFill>
              </a:rPr>
              <a:t>partir</a:t>
            </a:r>
            <a:r>
              <a:rPr lang="en-US" sz="2000" dirty="0">
                <a:solidFill>
                  <a:schemeClr val="tx2"/>
                </a:solidFill>
              </a:rPr>
              <a:t> de lo que Laura </a:t>
            </a:r>
            <a:r>
              <a:rPr lang="en-US" sz="2000" dirty="0" err="1">
                <a:solidFill>
                  <a:schemeClr val="tx2"/>
                </a:solidFill>
              </a:rPr>
              <a:t>expresa</a:t>
            </a:r>
            <a:r>
              <a:rPr lang="en-US" sz="2000" dirty="0">
                <a:solidFill>
                  <a:schemeClr val="tx2"/>
                </a:solidFill>
              </a:rPr>
              <a:t> </a:t>
            </a:r>
            <a:r>
              <a:rPr lang="en-US" sz="2000" dirty="0" err="1">
                <a:solidFill>
                  <a:schemeClr val="tx2"/>
                </a:solidFill>
              </a:rPr>
              <a:t>en</a:t>
            </a:r>
            <a:r>
              <a:rPr lang="en-US" sz="2000" dirty="0">
                <a:solidFill>
                  <a:schemeClr val="tx2"/>
                </a:solidFill>
              </a:rPr>
              <a:t> </a:t>
            </a:r>
            <a:r>
              <a:rPr lang="en-US" sz="2000" dirty="0" err="1">
                <a:solidFill>
                  <a:schemeClr val="tx2"/>
                </a:solidFill>
              </a:rPr>
              <a:t>su</a:t>
            </a:r>
            <a:r>
              <a:rPr lang="en-US" sz="2000" dirty="0">
                <a:solidFill>
                  <a:schemeClr val="tx2"/>
                </a:solidFill>
              </a:rPr>
              <a:t> </a:t>
            </a:r>
            <a:r>
              <a:rPr lang="en-US" sz="2000" b="1" i="1" dirty="0">
                <a:solidFill>
                  <a:schemeClr val="tx2"/>
                </a:solidFill>
              </a:rPr>
              <a:t>guión </a:t>
            </a:r>
            <a:r>
              <a:rPr lang="en-US" sz="2000" b="1" i="1" dirty="0" err="1">
                <a:solidFill>
                  <a:schemeClr val="tx2"/>
                </a:solidFill>
              </a:rPr>
              <a:t>conjetural</a:t>
            </a:r>
            <a:r>
              <a:rPr lang="en-US" sz="2000" dirty="0">
                <a:solidFill>
                  <a:schemeClr val="tx2"/>
                </a:solidFill>
              </a:rPr>
              <a:t>.</a:t>
            </a:r>
          </a:p>
          <a:p>
            <a:pPr indent="-384048">
              <a:lnSpc>
                <a:spcPct val="94000"/>
              </a:lnSpc>
              <a:spcAft>
                <a:spcPts val="200"/>
              </a:spcAft>
              <a:buFont typeface="Franklin Gothic Book" panose="020B0503020102020204" pitchFamily="34" charset="0"/>
            </a:pPr>
            <a:r>
              <a:rPr lang="en-US" sz="2000" dirty="0" err="1">
                <a:solidFill>
                  <a:schemeClr val="tx2"/>
                </a:solidFill>
              </a:rPr>
              <a:t>Intenten</a:t>
            </a:r>
            <a:r>
              <a:rPr lang="en-US" sz="2000" dirty="0">
                <a:solidFill>
                  <a:schemeClr val="tx2"/>
                </a:solidFill>
              </a:rPr>
              <a:t> responder a </a:t>
            </a:r>
            <a:r>
              <a:rPr lang="en-US" sz="2000" dirty="0" err="1">
                <a:solidFill>
                  <a:schemeClr val="tx2"/>
                </a:solidFill>
              </a:rPr>
              <a:t>estas</a:t>
            </a:r>
            <a:r>
              <a:rPr lang="en-US" sz="2000" dirty="0">
                <a:solidFill>
                  <a:schemeClr val="tx2"/>
                </a:solidFill>
              </a:rPr>
              <a:t> </a:t>
            </a:r>
            <a:r>
              <a:rPr lang="en-US" sz="2000" dirty="0" err="1">
                <a:solidFill>
                  <a:schemeClr val="tx2"/>
                </a:solidFill>
              </a:rPr>
              <a:t>preguntas</a:t>
            </a:r>
            <a:r>
              <a:rPr lang="en-US" sz="2000" dirty="0">
                <a:solidFill>
                  <a:schemeClr val="tx2"/>
                </a:solidFill>
              </a:rPr>
              <a:t>:</a:t>
            </a:r>
          </a:p>
          <a:p>
            <a:pPr indent="-384048">
              <a:lnSpc>
                <a:spcPct val="94000"/>
              </a:lnSpc>
              <a:spcAft>
                <a:spcPts val="200"/>
              </a:spcAft>
              <a:buFont typeface="Franklin Gothic Book" panose="020B0503020102020204" pitchFamily="34" charset="0"/>
            </a:pPr>
            <a:endParaRPr lang="en-US" sz="2000" dirty="0">
              <a:solidFill>
                <a:schemeClr val="tx2"/>
              </a:solidFill>
            </a:endParaRPr>
          </a:p>
          <a:p>
            <a:pPr marL="342900" indent="-384048">
              <a:lnSpc>
                <a:spcPct val="94000"/>
              </a:lnSpc>
              <a:spcAft>
                <a:spcPts val="200"/>
              </a:spcAft>
              <a:buFont typeface="Franklin Gothic Book" panose="020B0503020102020204" pitchFamily="34" charset="0"/>
              <a:buChar char="•"/>
            </a:pPr>
            <a:r>
              <a:rPr lang="en-US" sz="2000" dirty="0">
                <a:solidFill>
                  <a:schemeClr val="tx2"/>
                </a:solidFill>
              </a:rPr>
              <a:t>¿</a:t>
            </a:r>
            <a:r>
              <a:rPr lang="en-US" sz="2000" dirty="0" err="1">
                <a:solidFill>
                  <a:schemeClr val="tx2"/>
                </a:solidFill>
              </a:rPr>
              <a:t>Cuál</a:t>
            </a:r>
            <a:r>
              <a:rPr lang="en-US" sz="2000" dirty="0">
                <a:solidFill>
                  <a:schemeClr val="tx2"/>
                </a:solidFill>
              </a:rPr>
              <a:t> es el </a:t>
            </a:r>
            <a:r>
              <a:rPr lang="en-US" sz="2000" dirty="0" err="1">
                <a:solidFill>
                  <a:schemeClr val="tx2"/>
                </a:solidFill>
              </a:rPr>
              <a:t>conflicto</a:t>
            </a:r>
            <a:r>
              <a:rPr lang="en-US" sz="2000" dirty="0">
                <a:solidFill>
                  <a:schemeClr val="tx2"/>
                </a:solidFill>
              </a:rPr>
              <a:t> </a:t>
            </a:r>
            <a:r>
              <a:rPr lang="en-US" sz="2000" dirty="0" err="1">
                <a:solidFill>
                  <a:schemeClr val="tx2"/>
                </a:solidFill>
              </a:rPr>
              <a:t>en</a:t>
            </a:r>
            <a:r>
              <a:rPr lang="en-US" sz="2000" dirty="0">
                <a:solidFill>
                  <a:schemeClr val="tx2"/>
                </a:solidFill>
              </a:rPr>
              <a:t> la </a:t>
            </a:r>
            <a:r>
              <a:rPr lang="en-US" sz="2000" dirty="0" err="1">
                <a:solidFill>
                  <a:schemeClr val="tx2"/>
                </a:solidFill>
              </a:rPr>
              <a:t>interacción</a:t>
            </a:r>
            <a:r>
              <a:rPr lang="en-US" sz="2000" dirty="0">
                <a:solidFill>
                  <a:schemeClr val="tx2"/>
                </a:solidFill>
              </a:rPr>
              <a:t>?</a:t>
            </a:r>
          </a:p>
          <a:p>
            <a:pPr marL="342900" indent="-384048">
              <a:lnSpc>
                <a:spcPct val="94000"/>
              </a:lnSpc>
              <a:spcAft>
                <a:spcPts val="200"/>
              </a:spcAft>
              <a:buFont typeface="Franklin Gothic Book" panose="020B0503020102020204" pitchFamily="34" charset="0"/>
              <a:buChar char="•"/>
            </a:pPr>
            <a:r>
              <a:rPr lang="en-US" sz="2000" dirty="0">
                <a:solidFill>
                  <a:schemeClr val="tx2"/>
                </a:solidFill>
              </a:rPr>
              <a:t>¿</a:t>
            </a:r>
            <a:r>
              <a:rPr lang="en-US" sz="2000" dirty="0" err="1">
                <a:solidFill>
                  <a:schemeClr val="tx2"/>
                </a:solidFill>
              </a:rPr>
              <a:t>Cuáles</a:t>
            </a:r>
            <a:r>
              <a:rPr lang="en-US" sz="2000" dirty="0">
                <a:solidFill>
                  <a:schemeClr val="tx2"/>
                </a:solidFill>
              </a:rPr>
              <a:t> son las </a:t>
            </a:r>
            <a:r>
              <a:rPr lang="en-US" sz="2000" dirty="0" err="1">
                <a:solidFill>
                  <a:schemeClr val="tx2"/>
                </a:solidFill>
              </a:rPr>
              <a:t>estrategias</a:t>
            </a:r>
            <a:r>
              <a:rPr lang="en-US" sz="2000" dirty="0">
                <a:solidFill>
                  <a:schemeClr val="tx2"/>
                </a:solidFill>
              </a:rPr>
              <a:t> que </a:t>
            </a:r>
            <a:r>
              <a:rPr lang="en-US" sz="2000" dirty="0" err="1">
                <a:solidFill>
                  <a:schemeClr val="tx2"/>
                </a:solidFill>
              </a:rPr>
              <a:t>utilizan</a:t>
            </a:r>
            <a:r>
              <a:rPr lang="en-US" sz="2000" dirty="0">
                <a:solidFill>
                  <a:schemeClr val="tx2"/>
                </a:solidFill>
              </a:rPr>
              <a:t> </a:t>
            </a:r>
            <a:r>
              <a:rPr lang="en-US" sz="2000" dirty="0" err="1">
                <a:solidFill>
                  <a:schemeClr val="tx2"/>
                </a:solidFill>
              </a:rPr>
              <a:t>cada</a:t>
            </a:r>
            <a:r>
              <a:rPr lang="en-US" sz="2000" dirty="0">
                <a:solidFill>
                  <a:schemeClr val="tx2"/>
                </a:solidFill>
              </a:rPr>
              <a:t> una </a:t>
            </a:r>
            <a:r>
              <a:rPr lang="en-US" sz="2000" dirty="0" err="1">
                <a:solidFill>
                  <a:schemeClr val="tx2"/>
                </a:solidFill>
              </a:rPr>
              <a:t>en</a:t>
            </a:r>
            <a:r>
              <a:rPr lang="en-US" sz="2000" dirty="0">
                <a:solidFill>
                  <a:schemeClr val="tx2"/>
                </a:solidFill>
              </a:rPr>
              <a:t> sus </a:t>
            </a:r>
            <a:r>
              <a:rPr lang="en-US" sz="2000" dirty="0" err="1">
                <a:solidFill>
                  <a:schemeClr val="tx2"/>
                </a:solidFill>
              </a:rPr>
              <a:t>argumentos</a:t>
            </a:r>
            <a:r>
              <a:rPr lang="en-US" sz="2000" dirty="0">
                <a:solidFill>
                  <a:schemeClr val="tx2"/>
                </a:solidFill>
              </a:rPr>
              <a:t>?</a:t>
            </a:r>
          </a:p>
          <a:p>
            <a:pPr marL="342900" indent="-384048">
              <a:lnSpc>
                <a:spcPct val="94000"/>
              </a:lnSpc>
              <a:spcAft>
                <a:spcPts val="200"/>
              </a:spcAft>
              <a:buFont typeface="Franklin Gothic Book" panose="020B0503020102020204" pitchFamily="34" charset="0"/>
              <a:buChar char="•"/>
            </a:pPr>
            <a:r>
              <a:rPr lang="en-US" sz="2000" dirty="0">
                <a:solidFill>
                  <a:schemeClr val="tx2"/>
                </a:solidFill>
              </a:rPr>
              <a:t>¿</a:t>
            </a:r>
            <a:r>
              <a:rPr lang="en-US" sz="2000" dirty="0" err="1">
                <a:solidFill>
                  <a:schemeClr val="tx2"/>
                </a:solidFill>
              </a:rPr>
              <a:t>Modificó</a:t>
            </a:r>
            <a:r>
              <a:rPr lang="en-US" sz="2000" dirty="0">
                <a:solidFill>
                  <a:schemeClr val="tx2"/>
                </a:solidFill>
              </a:rPr>
              <a:t> Laura </a:t>
            </a:r>
            <a:r>
              <a:rPr lang="en-US" sz="2000" dirty="0" err="1">
                <a:solidFill>
                  <a:schemeClr val="tx2"/>
                </a:solidFill>
              </a:rPr>
              <a:t>su</a:t>
            </a:r>
            <a:r>
              <a:rPr lang="en-US" sz="2000" dirty="0">
                <a:solidFill>
                  <a:schemeClr val="tx2"/>
                </a:solidFill>
              </a:rPr>
              <a:t> </a:t>
            </a:r>
            <a:r>
              <a:rPr lang="en-US" sz="2000" dirty="0" err="1">
                <a:solidFill>
                  <a:schemeClr val="tx2"/>
                </a:solidFill>
              </a:rPr>
              <a:t>actividad</a:t>
            </a:r>
            <a:r>
              <a:rPr lang="en-US" sz="2000" dirty="0">
                <a:solidFill>
                  <a:schemeClr val="tx2"/>
                </a:solidFill>
              </a:rPr>
              <a:t>? ¿por </a:t>
            </a:r>
            <a:r>
              <a:rPr lang="en-US" sz="2000" dirty="0" err="1">
                <a:solidFill>
                  <a:schemeClr val="tx2"/>
                </a:solidFill>
              </a:rPr>
              <a:t>qué</a:t>
            </a:r>
            <a:r>
              <a:rPr lang="en-US" sz="2000" dirty="0">
                <a:solidFill>
                  <a:schemeClr val="tx2"/>
                </a:solidFill>
              </a:rPr>
              <a:t>?</a:t>
            </a:r>
          </a:p>
          <a:p>
            <a:pPr indent="-384048">
              <a:lnSpc>
                <a:spcPct val="94000"/>
              </a:lnSpc>
              <a:spcAft>
                <a:spcPts val="200"/>
              </a:spcAft>
              <a:buFont typeface="Franklin Gothic Book" panose="020B0503020102020204" pitchFamily="34" charset="0"/>
            </a:pPr>
            <a:endParaRPr lang="en-US" sz="2000" dirty="0">
              <a:solidFill>
                <a:schemeClr val="tx2"/>
              </a:solidFill>
            </a:endParaRPr>
          </a:p>
          <a:p>
            <a:pPr indent="-384048">
              <a:lnSpc>
                <a:spcPct val="94000"/>
              </a:lnSpc>
              <a:spcAft>
                <a:spcPts val="200"/>
              </a:spcAft>
              <a:buFont typeface="Franklin Gothic Book" panose="020B0503020102020204" pitchFamily="34" charset="0"/>
            </a:pPr>
            <a:r>
              <a:rPr lang="en-US" sz="2000" b="1" i="1" dirty="0" err="1">
                <a:solidFill>
                  <a:schemeClr val="tx2"/>
                </a:solidFill>
              </a:rPr>
              <a:t>Tiempo</a:t>
            </a:r>
            <a:r>
              <a:rPr lang="en-US" sz="2000" dirty="0">
                <a:solidFill>
                  <a:schemeClr val="tx2"/>
                </a:solidFill>
              </a:rPr>
              <a:t>: </a:t>
            </a:r>
            <a:r>
              <a:rPr lang="en-US" sz="2000" u="sng" dirty="0">
                <a:solidFill>
                  <a:schemeClr val="tx2"/>
                </a:solidFill>
              </a:rPr>
              <a:t>15 min</a:t>
            </a:r>
            <a:r>
              <a:rPr lang="en-US" sz="2000" dirty="0">
                <a:solidFill>
                  <a:schemeClr val="tx2"/>
                </a:solidFill>
              </a:rPr>
              <a:t>.</a:t>
            </a:r>
          </a:p>
        </p:txBody>
      </p:sp>
      <p:sp>
        <p:nvSpPr>
          <p:cNvPr id="8" name="CuadroTexto 7">
            <a:extLst>
              <a:ext uri="{FF2B5EF4-FFF2-40B4-BE49-F238E27FC236}">
                <a16:creationId xmlns:a16="http://schemas.microsoft.com/office/drawing/2014/main" id="{A0DB4AB7-1F99-F54F-8AB7-63408E67B80B}"/>
              </a:ext>
            </a:extLst>
          </p:cNvPr>
          <p:cNvSpPr txBox="1"/>
          <p:nvPr/>
        </p:nvSpPr>
        <p:spPr>
          <a:xfrm rot="16200000">
            <a:off x="-5225108" y="1290250"/>
            <a:ext cx="10907371" cy="276999"/>
          </a:xfrm>
          <a:prstGeom prst="rect">
            <a:avLst/>
          </a:prstGeom>
          <a:noFill/>
        </p:spPr>
        <p:txBody>
          <a:bodyPr wrap="square" rtlCol="0">
            <a:spAutoFit/>
          </a:bodyPr>
          <a:lstStyle/>
          <a:p>
            <a:r>
              <a:rPr lang="es-ES" sz="1200" dirty="0">
                <a:solidFill>
                  <a:schemeClr val="bg1"/>
                </a:solidFill>
              </a:rPr>
              <a:t>Maldonado, M. (2019) X Jornadas Disciplinares de Ciencias de la Educación, Catamarca, Argentina</a:t>
            </a:r>
          </a:p>
        </p:txBody>
      </p:sp>
    </p:spTree>
    <p:extLst>
      <p:ext uri="{BB962C8B-B14F-4D97-AF65-F5344CB8AC3E}">
        <p14:creationId xmlns:p14="http://schemas.microsoft.com/office/powerpoint/2010/main" val="31571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6EB699-E948-D84A-B4D4-265D1E55906A}"/>
              </a:ext>
            </a:extLst>
          </p:cNvPr>
          <p:cNvSpPr>
            <a:spLocks noGrp="1"/>
          </p:cNvSpPr>
          <p:nvPr>
            <p:ph type="title"/>
          </p:nvPr>
        </p:nvSpPr>
        <p:spPr>
          <a:xfrm>
            <a:off x="1371599" y="685800"/>
            <a:ext cx="10646229" cy="1485900"/>
          </a:xfrm>
        </p:spPr>
        <p:txBody>
          <a:bodyPr/>
          <a:lstStyle/>
          <a:p>
            <a:r>
              <a:rPr lang="es-ES_tradnl" dirty="0"/>
              <a:t>¡La negociación de sentidos lo es todo!</a:t>
            </a:r>
          </a:p>
        </p:txBody>
      </p:sp>
      <p:sp>
        <p:nvSpPr>
          <p:cNvPr id="9" name="CuadroTexto 8">
            <a:extLst>
              <a:ext uri="{FF2B5EF4-FFF2-40B4-BE49-F238E27FC236}">
                <a16:creationId xmlns:a16="http://schemas.microsoft.com/office/drawing/2014/main" id="{3AE749D2-1DDE-654A-8A74-D04E0C931172}"/>
              </a:ext>
            </a:extLst>
          </p:cNvPr>
          <p:cNvSpPr txBox="1"/>
          <p:nvPr/>
        </p:nvSpPr>
        <p:spPr>
          <a:xfrm>
            <a:off x="7964052" y="2925281"/>
            <a:ext cx="1143262" cy="461665"/>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ctr"/>
            <a:r>
              <a:rPr lang="es-ES_tradnl" sz="2400" dirty="0"/>
              <a:t>Evento</a:t>
            </a:r>
          </a:p>
        </p:txBody>
      </p:sp>
      <p:sp>
        <p:nvSpPr>
          <p:cNvPr id="10" name="CuadroTexto 9">
            <a:extLst>
              <a:ext uri="{FF2B5EF4-FFF2-40B4-BE49-F238E27FC236}">
                <a16:creationId xmlns:a16="http://schemas.microsoft.com/office/drawing/2014/main" id="{FAD9E504-B05D-5246-AC14-1CB073342BC4}"/>
              </a:ext>
            </a:extLst>
          </p:cNvPr>
          <p:cNvSpPr txBox="1"/>
          <p:nvPr/>
        </p:nvSpPr>
        <p:spPr>
          <a:xfrm>
            <a:off x="1371599" y="2740614"/>
            <a:ext cx="2068195" cy="83099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s-ES_tradnl" sz="2400" dirty="0"/>
              <a:t>Interpretación</a:t>
            </a:r>
          </a:p>
          <a:p>
            <a:pPr algn="ctr"/>
            <a:r>
              <a:rPr lang="es-ES_tradnl" sz="2400" dirty="0"/>
              <a:t>subjetiva</a:t>
            </a:r>
          </a:p>
        </p:txBody>
      </p:sp>
      <p:sp>
        <p:nvSpPr>
          <p:cNvPr id="11" name="CuadroTexto 10">
            <a:extLst>
              <a:ext uri="{FF2B5EF4-FFF2-40B4-BE49-F238E27FC236}">
                <a16:creationId xmlns:a16="http://schemas.microsoft.com/office/drawing/2014/main" id="{15491C00-D0D5-6744-AAEE-CAD38E20988B}"/>
              </a:ext>
            </a:extLst>
          </p:cNvPr>
          <p:cNvSpPr txBox="1"/>
          <p:nvPr/>
        </p:nvSpPr>
        <p:spPr>
          <a:xfrm>
            <a:off x="4257994" y="4225823"/>
            <a:ext cx="2993127"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s-ES_tradnl" sz="2400" dirty="0"/>
              <a:t>Interacción didáctica</a:t>
            </a:r>
          </a:p>
        </p:txBody>
      </p:sp>
      <p:sp>
        <p:nvSpPr>
          <p:cNvPr id="12" name="CuadroTexto 11">
            <a:extLst>
              <a:ext uri="{FF2B5EF4-FFF2-40B4-BE49-F238E27FC236}">
                <a16:creationId xmlns:a16="http://schemas.microsoft.com/office/drawing/2014/main" id="{80537334-0769-F345-A7C3-7ACB29EFF7DE}"/>
              </a:ext>
            </a:extLst>
          </p:cNvPr>
          <p:cNvSpPr txBox="1"/>
          <p:nvPr/>
        </p:nvSpPr>
        <p:spPr>
          <a:xfrm>
            <a:off x="3973554" y="5710535"/>
            <a:ext cx="3562001"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s-ES_tradnl" sz="2400" dirty="0"/>
              <a:t>Transformar los sentidos</a:t>
            </a:r>
          </a:p>
        </p:txBody>
      </p:sp>
      <p:sp>
        <p:nvSpPr>
          <p:cNvPr id="13" name="Flecha derecha 12">
            <a:extLst>
              <a:ext uri="{FF2B5EF4-FFF2-40B4-BE49-F238E27FC236}">
                <a16:creationId xmlns:a16="http://schemas.microsoft.com/office/drawing/2014/main" id="{54AB10E4-2160-0142-B8AD-EA99D329DD14}"/>
              </a:ext>
            </a:extLst>
          </p:cNvPr>
          <p:cNvSpPr/>
          <p:nvPr/>
        </p:nvSpPr>
        <p:spPr>
          <a:xfrm>
            <a:off x="3646360" y="3028670"/>
            <a:ext cx="4107543" cy="279400"/>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s-ES_tradnl"/>
          </a:p>
        </p:txBody>
      </p:sp>
      <p:sp>
        <p:nvSpPr>
          <p:cNvPr id="14" name="Flecha derecha 13">
            <a:extLst>
              <a:ext uri="{FF2B5EF4-FFF2-40B4-BE49-F238E27FC236}">
                <a16:creationId xmlns:a16="http://schemas.microsoft.com/office/drawing/2014/main" id="{848B9AF9-1BB3-A147-B5A1-85D0AB0CE8AC}"/>
              </a:ext>
            </a:extLst>
          </p:cNvPr>
          <p:cNvSpPr/>
          <p:nvPr/>
        </p:nvSpPr>
        <p:spPr>
          <a:xfrm rot="16200000">
            <a:off x="5339968" y="3573690"/>
            <a:ext cx="830997" cy="281219"/>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s-ES_tradnl"/>
          </a:p>
        </p:txBody>
      </p:sp>
      <p:sp>
        <p:nvSpPr>
          <p:cNvPr id="15" name="Flecha derecha 14">
            <a:extLst>
              <a:ext uri="{FF2B5EF4-FFF2-40B4-BE49-F238E27FC236}">
                <a16:creationId xmlns:a16="http://schemas.microsoft.com/office/drawing/2014/main" id="{8A865816-43F2-CA43-A347-F570EF973423}"/>
              </a:ext>
            </a:extLst>
          </p:cNvPr>
          <p:cNvSpPr/>
          <p:nvPr/>
        </p:nvSpPr>
        <p:spPr>
          <a:xfrm rot="5400000">
            <a:off x="5339057" y="5058402"/>
            <a:ext cx="830997" cy="281219"/>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s-ES_tradnl"/>
          </a:p>
        </p:txBody>
      </p:sp>
      <p:sp>
        <p:nvSpPr>
          <p:cNvPr id="16" name="CuadroTexto 15">
            <a:extLst>
              <a:ext uri="{FF2B5EF4-FFF2-40B4-BE49-F238E27FC236}">
                <a16:creationId xmlns:a16="http://schemas.microsoft.com/office/drawing/2014/main" id="{BE6B064D-0A83-9E4B-8D2C-C5177AD802EB}"/>
              </a:ext>
            </a:extLst>
          </p:cNvPr>
          <p:cNvSpPr txBox="1"/>
          <p:nvPr/>
        </p:nvSpPr>
        <p:spPr>
          <a:xfrm>
            <a:off x="8725652" y="5341202"/>
            <a:ext cx="2697091"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S_tradnl" sz="2400" dirty="0"/>
              <a:t>Evolución del </a:t>
            </a:r>
            <a:r>
              <a:rPr lang="es-ES_tradnl" sz="2400" i="1" dirty="0"/>
              <a:t>repertorio didáctico</a:t>
            </a:r>
          </a:p>
        </p:txBody>
      </p:sp>
      <p:sp>
        <p:nvSpPr>
          <p:cNvPr id="17" name="CuadroTexto 16">
            <a:extLst>
              <a:ext uri="{FF2B5EF4-FFF2-40B4-BE49-F238E27FC236}">
                <a16:creationId xmlns:a16="http://schemas.microsoft.com/office/drawing/2014/main" id="{70F9D169-9EAD-5A4F-86D9-1BF83EC9B906}"/>
              </a:ext>
            </a:extLst>
          </p:cNvPr>
          <p:cNvSpPr txBox="1"/>
          <p:nvPr/>
        </p:nvSpPr>
        <p:spPr>
          <a:xfrm rot="16200000">
            <a:off x="-5225108" y="1290250"/>
            <a:ext cx="10907371" cy="276999"/>
          </a:xfrm>
          <a:prstGeom prst="rect">
            <a:avLst/>
          </a:prstGeom>
          <a:noFill/>
        </p:spPr>
        <p:txBody>
          <a:bodyPr wrap="square" rtlCol="0">
            <a:spAutoFit/>
          </a:bodyPr>
          <a:lstStyle/>
          <a:p>
            <a:r>
              <a:rPr lang="es-ES" sz="1200" dirty="0"/>
              <a:t>Maldonado, M. (2019) X Jornadas Disciplinares de Ciencias de la Educación, Catamarca, Argentina</a:t>
            </a:r>
          </a:p>
        </p:txBody>
      </p:sp>
    </p:spTree>
    <p:extLst>
      <p:ext uri="{BB962C8B-B14F-4D97-AF65-F5344CB8AC3E}">
        <p14:creationId xmlns:p14="http://schemas.microsoft.com/office/powerpoint/2010/main" val="32841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1A8C0-3C08-394D-974F-4808BEB045AF}"/>
              </a:ext>
            </a:extLst>
          </p:cNvPr>
          <p:cNvSpPr>
            <a:spLocks noGrp="1"/>
          </p:cNvSpPr>
          <p:nvPr>
            <p:ph type="title"/>
          </p:nvPr>
        </p:nvSpPr>
        <p:spPr/>
        <p:txBody>
          <a:bodyPr/>
          <a:lstStyle/>
          <a:p>
            <a:r>
              <a:rPr lang="es-ES_tradnl" i="1" dirty="0"/>
              <a:t>¿qué pasaría si…? </a:t>
            </a:r>
            <a:r>
              <a:rPr lang="es-ES_tradnl" dirty="0"/>
              <a:t>Los </a:t>
            </a:r>
            <a:r>
              <a:rPr lang="es-ES_tradnl" i="1" dirty="0"/>
              <a:t>mundos posibles</a:t>
            </a:r>
            <a:endParaRPr lang="es-ES_tradnl" dirty="0"/>
          </a:p>
        </p:txBody>
      </p:sp>
      <p:sp>
        <p:nvSpPr>
          <p:cNvPr id="6" name="CuadroTexto 5">
            <a:extLst>
              <a:ext uri="{FF2B5EF4-FFF2-40B4-BE49-F238E27FC236}">
                <a16:creationId xmlns:a16="http://schemas.microsoft.com/office/drawing/2014/main" id="{3EE8B047-5FC3-B243-88D8-C6D07FD21B56}"/>
              </a:ext>
            </a:extLst>
          </p:cNvPr>
          <p:cNvSpPr txBox="1"/>
          <p:nvPr/>
        </p:nvSpPr>
        <p:spPr>
          <a:xfrm>
            <a:off x="1371600" y="2269905"/>
            <a:ext cx="9752991" cy="400110"/>
          </a:xfrm>
          <a:prstGeom prst="rect">
            <a:avLst/>
          </a:prstGeom>
          <a:noFill/>
        </p:spPr>
        <p:txBody>
          <a:bodyPr wrap="none" rtlCol="0">
            <a:spAutoFit/>
          </a:bodyPr>
          <a:lstStyle/>
          <a:p>
            <a:r>
              <a:rPr lang="es-ES_tradnl" sz="2000" dirty="0"/>
              <a:t>“¿Qué pasaría si un hombre se despierta transformado en un inmundo escarabajo?”</a:t>
            </a:r>
          </a:p>
        </p:txBody>
      </p:sp>
      <p:sp>
        <p:nvSpPr>
          <p:cNvPr id="7" name="CuadroTexto 6">
            <a:extLst>
              <a:ext uri="{FF2B5EF4-FFF2-40B4-BE49-F238E27FC236}">
                <a16:creationId xmlns:a16="http://schemas.microsoft.com/office/drawing/2014/main" id="{C2AE0A01-0DF9-7C49-9041-B0187EB3E884}"/>
              </a:ext>
            </a:extLst>
          </p:cNvPr>
          <p:cNvSpPr txBox="1"/>
          <p:nvPr/>
        </p:nvSpPr>
        <p:spPr>
          <a:xfrm>
            <a:off x="7585536" y="2768220"/>
            <a:ext cx="4237057" cy="369332"/>
          </a:xfrm>
          <a:prstGeom prst="rect">
            <a:avLst/>
          </a:prstGeom>
          <a:noFill/>
        </p:spPr>
        <p:txBody>
          <a:bodyPr wrap="none" rtlCol="0">
            <a:spAutoFit/>
          </a:bodyPr>
          <a:lstStyle/>
          <a:p>
            <a:r>
              <a:rPr lang="es-ES_tradnl" dirty="0"/>
              <a:t>Gianni </a:t>
            </a:r>
            <a:r>
              <a:rPr lang="es-ES_tradnl" dirty="0" err="1"/>
              <a:t>Rodari</a:t>
            </a:r>
            <a:r>
              <a:rPr lang="es-ES_tradnl" dirty="0"/>
              <a:t>, </a:t>
            </a:r>
            <a:r>
              <a:rPr lang="es-ES_tradnl" i="1" dirty="0"/>
              <a:t>Gramática de la fantasía</a:t>
            </a:r>
          </a:p>
        </p:txBody>
      </p:sp>
      <p:sp>
        <p:nvSpPr>
          <p:cNvPr id="8" name="CuadroTexto 7">
            <a:extLst>
              <a:ext uri="{FF2B5EF4-FFF2-40B4-BE49-F238E27FC236}">
                <a16:creationId xmlns:a16="http://schemas.microsoft.com/office/drawing/2014/main" id="{0157B128-3EBC-0249-AAFF-1117984C24E5}"/>
              </a:ext>
            </a:extLst>
          </p:cNvPr>
          <p:cNvSpPr txBox="1"/>
          <p:nvPr/>
        </p:nvSpPr>
        <p:spPr>
          <a:xfrm>
            <a:off x="1056504" y="3667184"/>
            <a:ext cx="10766089"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s-ES_tradnl" sz="2400" dirty="0"/>
              <a:t>Las hipótesis permiten crear mundos posibles, diferentes a lo que esperamos</a:t>
            </a:r>
          </a:p>
        </p:txBody>
      </p:sp>
      <p:sp>
        <p:nvSpPr>
          <p:cNvPr id="10" name="CuadroTexto 9">
            <a:extLst>
              <a:ext uri="{FF2B5EF4-FFF2-40B4-BE49-F238E27FC236}">
                <a16:creationId xmlns:a16="http://schemas.microsoft.com/office/drawing/2014/main" id="{C36CC645-84E9-2545-B840-0D29FD7A018D}"/>
              </a:ext>
            </a:extLst>
          </p:cNvPr>
          <p:cNvSpPr txBox="1"/>
          <p:nvPr/>
        </p:nvSpPr>
        <p:spPr>
          <a:xfrm>
            <a:off x="1056504" y="4377455"/>
            <a:ext cx="10728284" cy="646331"/>
          </a:xfrm>
          <a:prstGeom prst="rect">
            <a:avLst/>
          </a:prstGeom>
          <a:noFill/>
        </p:spPr>
        <p:txBody>
          <a:bodyPr wrap="square" rtlCol="0">
            <a:spAutoFit/>
          </a:bodyPr>
          <a:lstStyle/>
          <a:p>
            <a:r>
              <a:rPr lang="es-ES_tradnl" dirty="0"/>
              <a:t>“Lo primero que haré será pedir que cada uno cuente lo que leyó en su casa. Les pediré que realicen una síntesis de la historia del capítulo leído.”</a:t>
            </a:r>
          </a:p>
        </p:txBody>
      </p:sp>
      <p:sp>
        <p:nvSpPr>
          <p:cNvPr id="11" name="CuadroTexto 10">
            <a:extLst>
              <a:ext uri="{FF2B5EF4-FFF2-40B4-BE49-F238E27FC236}">
                <a16:creationId xmlns:a16="http://schemas.microsoft.com/office/drawing/2014/main" id="{AFFA8351-A7A2-DA43-A133-667E84FC68BF}"/>
              </a:ext>
            </a:extLst>
          </p:cNvPr>
          <p:cNvSpPr txBox="1"/>
          <p:nvPr/>
        </p:nvSpPr>
        <p:spPr>
          <a:xfrm>
            <a:off x="1056504" y="5087726"/>
            <a:ext cx="2924840" cy="369332"/>
          </a:xfrm>
          <a:prstGeom prst="rect">
            <a:avLst/>
          </a:prstGeom>
          <a:noFill/>
        </p:spPr>
        <p:txBody>
          <a:bodyPr wrap="none" rtlCol="0">
            <a:spAutoFit/>
          </a:bodyPr>
          <a:lstStyle/>
          <a:p>
            <a:r>
              <a:rPr lang="es-ES_tradnl" i="1" dirty="0"/>
              <a:t>-¿Y si no todos lo leyeron?</a:t>
            </a:r>
          </a:p>
        </p:txBody>
      </p:sp>
      <p:sp>
        <p:nvSpPr>
          <p:cNvPr id="12" name="CuadroTexto 11">
            <a:extLst>
              <a:ext uri="{FF2B5EF4-FFF2-40B4-BE49-F238E27FC236}">
                <a16:creationId xmlns:a16="http://schemas.microsoft.com/office/drawing/2014/main" id="{F45CD957-F9C1-BF4B-96F2-21BDB960C41A}"/>
              </a:ext>
            </a:extLst>
          </p:cNvPr>
          <p:cNvSpPr txBox="1"/>
          <p:nvPr/>
        </p:nvSpPr>
        <p:spPr>
          <a:xfrm>
            <a:off x="1075406" y="5520998"/>
            <a:ext cx="10728284" cy="923330"/>
          </a:xfrm>
          <a:prstGeom prst="rect">
            <a:avLst/>
          </a:prstGeom>
          <a:noFill/>
        </p:spPr>
        <p:txBody>
          <a:bodyPr wrap="square" rtlCol="0">
            <a:spAutoFit/>
          </a:bodyPr>
          <a:lstStyle/>
          <a:p>
            <a:r>
              <a:rPr lang="es-ES_tradnl" i="1" dirty="0"/>
              <a:t>- Si eso pasa, tendré que cambiar de estrategia. Supongo que les pediría a los que si leyeron que cuenten a los que no qué sucedió en la historia. Y que los que no lo leyeron le hagan preguntas a los que sí. </a:t>
            </a:r>
          </a:p>
        </p:txBody>
      </p:sp>
      <p:sp>
        <p:nvSpPr>
          <p:cNvPr id="13" name="CuadroTexto 12">
            <a:extLst>
              <a:ext uri="{FF2B5EF4-FFF2-40B4-BE49-F238E27FC236}">
                <a16:creationId xmlns:a16="http://schemas.microsoft.com/office/drawing/2014/main" id="{ED62184D-B084-6643-B459-0457F5E859D5}"/>
              </a:ext>
            </a:extLst>
          </p:cNvPr>
          <p:cNvSpPr txBox="1"/>
          <p:nvPr/>
        </p:nvSpPr>
        <p:spPr>
          <a:xfrm>
            <a:off x="1056504" y="4995393"/>
            <a:ext cx="10652673" cy="923330"/>
          </a:xfrm>
          <a:prstGeom prst="rect">
            <a:avLst/>
          </a:prstGeom>
          <a:noFill/>
        </p:spPr>
        <p:txBody>
          <a:bodyPr wrap="square" rtlCol="0">
            <a:spAutoFit/>
          </a:bodyPr>
          <a:lstStyle/>
          <a:p>
            <a:r>
              <a:rPr lang="es-ES_tradnl" dirty="0"/>
              <a:t>“No todos cumplieron con la terea. Solo tres alumnos leyeron el capítulo que les había indicado. Les pedí a los tres que se sentaran delante de todos y les pedía al resto que les hicieran preguntas sobre la historia. Así pude solucionar el momento de la puesta en común…”</a:t>
            </a:r>
          </a:p>
        </p:txBody>
      </p:sp>
      <p:sp>
        <p:nvSpPr>
          <p:cNvPr id="14" name="CuadroTexto 13">
            <a:extLst>
              <a:ext uri="{FF2B5EF4-FFF2-40B4-BE49-F238E27FC236}">
                <a16:creationId xmlns:a16="http://schemas.microsoft.com/office/drawing/2014/main" id="{8CE9E9BF-A44B-CB42-956A-7A6E8A221091}"/>
              </a:ext>
            </a:extLst>
          </p:cNvPr>
          <p:cNvSpPr txBox="1"/>
          <p:nvPr/>
        </p:nvSpPr>
        <p:spPr>
          <a:xfrm rot="16200000">
            <a:off x="-5225108" y="1290250"/>
            <a:ext cx="10907371" cy="276999"/>
          </a:xfrm>
          <a:prstGeom prst="rect">
            <a:avLst/>
          </a:prstGeom>
          <a:noFill/>
        </p:spPr>
        <p:txBody>
          <a:bodyPr wrap="square" rtlCol="0">
            <a:spAutoFit/>
          </a:bodyPr>
          <a:lstStyle/>
          <a:p>
            <a:r>
              <a:rPr lang="es-ES" sz="1200" dirty="0"/>
              <a:t>Maldonado, M. (2019) X Jornadas Disciplinares de Ciencias de la Educación, Catamarca, Argentina</a:t>
            </a:r>
          </a:p>
        </p:txBody>
      </p:sp>
    </p:spTree>
    <p:extLst>
      <p:ext uri="{BB962C8B-B14F-4D97-AF65-F5344CB8AC3E}">
        <p14:creationId xmlns:p14="http://schemas.microsoft.com/office/powerpoint/2010/main" val="255631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0"/>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1"/>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10" grpId="0"/>
      <p:bldP spid="10" grpId="1"/>
      <p:bldP spid="11" grpId="0"/>
      <p:bldP spid="11" grpId="1"/>
      <p:bldP spid="12" grpId="0"/>
      <p:bldP spid="12" grpId="1"/>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6956BF9C-711E-1E4B-B72E-95FE0703D464}"/>
              </a:ext>
            </a:extLst>
          </p:cNvPr>
          <p:cNvSpPr>
            <a:spLocks noGrp="1"/>
          </p:cNvSpPr>
          <p:nvPr>
            <p:ph type="title"/>
          </p:nvPr>
        </p:nvSpPr>
        <p:spPr>
          <a:xfrm>
            <a:off x="1371600" y="685800"/>
            <a:ext cx="9601200" cy="1485900"/>
          </a:xfrm>
        </p:spPr>
        <p:txBody>
          <a:bodyPr/>
          <a:lstStyle/>
          <a:p>
            <a:r>
              <a:rPr lang="es-ES_tradnl" i="1" dirty="0"/>
              <a:t>¿qué pasaría si…? </a:t>
            </a:r>
            <a:r>
              <a:rPr lang="es-ES_tradnl" dirty="0"/>
              <a:t>Los </a:t>
            </a:r>
            <a:r>
              <a:rPr lang="es-ES_tradnl" i="1" dirty="0"/>
              <a:t>mundos posibles</a:t>
            </a:r>
            <a:endParaRPr lang="es-ES_tradnl" dirty="0"/>
          </a:p>
        </p:txBody>
      </p:sp>
      <p:sp>
        <p:nvSpPr>
          <p:cNvPr id="4" name="CuadroTexto 3">
            <a:extLst>
              <a:ext uri="{FF2B5EF4-FFF2-40B4-BE49-F238E27FC236}">
                <a16:creationId xmlns:a16="http://schemas.microsoft.com/office/drawing/2014/main" id="{683D21EA-379E-BE47-95A5-3747B5ADD713}"/>
              </a:ext>
            </a:extLst>
          </p:cNvPr>
          <p:cNvSpPr txBox="1"/>
          <p:nvPr/>
        </p:nvSpPr>
        <p:spPr>
          <a:xfrm>
            <a:off x="1371600" y="2351315"/>
            <a:ext cx="3097323"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s-ES_tradnl" sz="2400" dirty="0"/>
              <a:t>Mundo imaginado (1)</a:t>
            </a:r>
          </a:p>
        </p:txBody>
      </p:sp>
      <p:sp>
        <p:nvSpPr>
          <p:cNvPr id="5" name="CuadroTexto 4">
            <a:extLst>
              <a:ext uri="{FF2B5EF4-FFF2-40B4-BE49-F238E27FC236}">
                <a16:creationId xmlns:a16="http://schemas.microsoft.com/office/drawing/2014/main" id="{19E2851E-2CE9-1145-A091-E3E89890F3E5}"/>
              </a:ext>
            </a:extLst>
          </p:cNvPr>
          <p:cNvSpPr txBox="1"/>
          <p:nvPr/>
        </p:nvSpPr>
        <p:spPr>
          <a:xfrm>
            <a:off x="1371600" y="3094865"/>
            <a:ext cx="5203669" cy="83099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s-ES_tradnl" sz="2400" dirty="0"/>
              <a:t>Introducción de una evidencia nueva</a:t>
            </a:r>
          </a:p>
          <a:p>
            <a:r>
              <a:rPr lang="es-ES_tradnl" sz="2400" dirty="0"/>
              <a:t>(</a:t>
            </a:r>
            <a:r>
              <a:rPr lang="es-ES_tradnl" sz="2400" i="1" dirty="0"/>
              <a:t>mundo posible</a:t>
            </a:r>
            <a:r>
              <a:rPr lang="es-ES_tradnl" sz="2400" dirty="0"/>
              <a:t>)</a:t>
            </a:r>
          </a:p>
        </p:txBody>
      </p:sp>
      <p:sp>
        <p:nvSpPr>
          <p:cNvPr id="6" name="CuadroTexto 5">
            <a:extLst>
              <a:ext uri="{FF2B5EF4-FFF2-40B4-BE49-F238E27FC236}">
                <a16:creationId xmlns:a16="http://schemas.microsoft.com/office/drawing/2014/main" id="{D3866B50-AB17-D641-AC26-E63457F03DB0}"/>
              </a:ext>
            </a:extLst>
          </p:cNvPr>
          <p:cNvSpPr txBox="1"/>
          <p:nvPr/>
        </p:nvSpPr>
        <p:spPr>
          <a:xfrm>
            <a:off x="1371600" y="4115414"/>
            <a:ext cx="3353803"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s-ES_tradnl" sz="2400" dirty="0"/>
              <a:t>Conflicto de evidencias</a:t>
            </a:r>
          </a:p>
        </p:txBody>
      </p:sp>
      <p:sp>
        <p:nvSpPr>
          <p:cNvPr id="7" name="CuadroTexto 6">
            <a:extLst>
              <a:ext uri="{FF2B5EF4-FFF2-40B4-BE49-F238E27FC236}">
                <a16:creationId xmlns:a16="http://schemas.microsoft.com/office/drawing/2014/main" id="{5517A1D3-29ED-4540-9B6C-4388658C4288}"/>
              </a:ext>
            </a:extLst>
          </p:cNvPr>
          <p:cNvSpPr txBox="1"/>
          <p:nvPr/>
        </p:nvSpPr>
        <p:spPr>
          <a:xfrm>
            <a:off x="1371600" y="4858964"/>
            <a:ext cx="5807808"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s-ES_tradnl" sz="2400" dirty="0"/>
              <a:t>Transformación del mundo imaginado (1)</a:t>
            </a:r>
          </a:p>
        </p:txBody>
      </p:sp>
      <p:sp>
        <p:nvSpPr>
          <p:cNvPr id="8" name="CuadroTexto 7">
            <a:extLst>
              <a:ext uri="{FF2B5EF4-FFF2-40B4-BE49-F238E27FC236}">
                <a16:creationId xmlns:a16="http://schemas.microsoft.com/office/drawing/2014/main" id="{D2652C44-6904-9340-B0AA-9F74FDC46469}"/>
              </a:ext>
            </a:extLst>
          </p:cNvPr>
          <p:cNvSpPr txBox="1"/>
          <p:nvPr/>
        </p:nvSpPr>
        <p:spPr>
          <a:xfrm>
            <a:off x="1371600" y="5602514"/>
            <a:ext cx="3097323"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s-ES_tradnl" sz="2400" dirty="0"/>
              <a:t>Mundo imaginado (2)</a:t>
            </a:r>
          </a:p>
        </p:txBody>
      </p:sp>
      <p:sp>
        <p:nvSpPr>
          <p:cNvPr id="9" name="CuadroTexto 8">
            <a:extLst>
              <a:ext uri="{FF2B5EF4-FFF2-40B4-BE49-F238E27FC236}">
                <a16:creationId xmlns:a16="http://schemas.microsoft.com/office/drawing/2014/main" id="{F5460BB2-D71F-3843-B3E8-FB5C7326E228}"/>
              </a:ext>
            </a:extLst>
          </p:cNvPr>
          <p:cNvSpPr txBox="1"/>
          <p:nvPr/>
        </p:nvSpPr>
        <p:spPr>
          <a:xfrm>
            <a:off x="6974115" y="2351314"/>
            <a:ext cx="2651688" cy="46166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s-ES_tradnl" sz="2400" dirty="0"/>
              <a:t>Evidencias fiables</a:t>
            </a:r>
          </a:p>
        </p:txBody>
      </p:sp>
      <p:sp>
        <p:nvSpPr>
          <p:cNvPr id="10" name="CuadroTexto 9">
            <a:extLst>
              <a:ext uri="{FF2B5EF4-FFF2-40B4-BE49-F238E27FC236}">
                <a16:creationId xmlns:a16="http://schemas.microsoft.com/office/drawing/2014/main" id="{71307D29-964A-DA48-980C-4FA8A2F89FA5}"/>
              </a:ext>
            </a:extLst>
          </p:cNvPr>
          <p:cNvSpPr txBox="1"/>
          <p:nvPr/>
        </p:nvSpPr>
        <p:spPr>
          <a:xfrm>
            <a:off x="6974115" y="3094865"/>
            <a:ext cx="3998685" cy="83099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s-ES_tradnl" sz="2400" dirty="0"/>
              <a:t>Realidad diferente a mundo imaginado (1)</a:t>
            </a:r>
          </a:p>
        </p:txBody>
      </p:sp>
      <p:sp>
        <p:nvSpPr>
          <p:cNvPr id="11" name="CuadroTexto 10">
            <a:extLst>
              <a:ext uri="{FF2B5EF4-FFF2-40B4-BE49-F238E27FC236}">
                <a16:creationId xmlns:a16="http://schemas.microsoft.com/office/drawing/2014/main" id="{37DAAED0-FB66-4C4E-AE71-8D4077462675}"/>
              </a:ext>
            </a:extLst>
          </p:cNvPr>
          <p:cNvSpPr txBox="1"/>
          <p:nvPr/>
        </p:nvSpPr>
        <p:spPr>
          <a:xfrm rot="16200000">
            <a:off x="-5225108" y="1290250"/>
            <a:ext cx="10907371" cy="276999"/>
          </a:xfrm>
          <a:prstGeom prst="rect">
            <a:avLst/>
          </a:prstGeom>
          <a:noFill/>
        </p:spPr>
        <p:txBody>
          <a:bodyPr wrap="square" rtlCol="0">
            <a:spAutoFit/>
          </a:bodyPr>
          <a:lstStyle/>
          <a:p>
            <a:r>
              <a:rPr lang="es-ES" sz="1200" dirty="0"/>
              <a:t>Maldonado, M. (2019) X Jornadas Disciplinares de Ciencias de la Educación, Catamarca, Argentina</a:t>
            </a:r>
          </a:p>
        </p:txBody>
      </p:sp>
    </p:spTree>
    <p:extLst>
      <p:ext uri="{BB962C8B-B14F-4D97-AF65-F5344CB8AC3E}">
        <p14:creationId xmlns:p14="http://schemas.microsoft.com/office/powerpoint/2010/main" val="271359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F9A0C1C-8ABC-401B-8FE9-AC9327C4C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5BFAB96-AA08-6F4E-B6EB-B455436FE49E}"/>
              </a:ext>
            </a:extLst>
          </p:cNvPr>
          <p:cNvSpPr>
            <a:spLocks noGrp="1"/>
          </p:cNvSpPr>
          <p:nvPr>
            <p:ph type="ctrTitle"/>
          </p:nvPr>
        </p:nvSpPr>
        <p:spPr>
          <a:xfrm>
            <a:off x="8154186" y="634028"/>
            <a:ext cx="3355942" cy="3732835"/>
          </a:xfrm>
        </p:spPr>
        <p:txBody>
          <a:bodyPr>
            <a:normAutofit/>
          </a:bodyPr>
          <a:lstStyle/>
          <a:p>
            <a:r>
              <a:rPr lang="es-ES_tradnl" sz="5600" dirty="0"/>
              <a:t>Muchas gracias</a:t>
            </a:r>
          </a:p>
        </p:txBody>
      </p:sp>
      <p:sp>
        <p:nvSpPr>
          <p:cNvPr id="3" name="Subtítulo 2">
            <a:extLst>
              <a:ext uri="{FF2B5EF4-FFF2-40B4-BE49-F238E27FC236}">
                <a16:creationId xmlns:a16="http://schemas.microsoft.com/office/drawing/2014/main" id="{509CA194-531F-4D40-ABB3-18A8FAD5B764}"/>
              </a:ext>
            </a:extLst>
          </p:cNvPr>
          <p:cNvSpPr>
            <a:spLocks noGrp="1"/>
          </p:cNvSpPr>
          <p:nvPr>
            <p:ph type="subTitle" idx="1"/>
          </p:nvPr>
        </p:nvSpPr>
        <p:spPr>
          <a:xfrm>
            <a:off x="8154186" y="4436462"/>
            <a:ext cx="3355942" cy="1794656"/>
          </a:xfrm>
        </p:spPr>
        <p:txBody>
          <a:bodyPr>
            <a:normAutofit/>
          </a:bodyPr>
          <a:lstStyle/>
          <a:p>
            <a:pPr>
              <a:spcAft>
                <a:spcPts val="600"/>
              </a:spcAft>
            </a:pPr>
            <a:r>
              <a:rPr lang="es-ES_tradnl" dirty="0" err="1"/>
              <a:t>markus.rm@gmail.com</a:t>
            </a:r>
            <a:endParaRPr lang="es-ES_tradnl" dirty="0"/>
          </a:p>
        </p:txBody>
      </p:sp>
      <p:sp>
        <p:nvSpPr>
          <p:cNvPr id="30" name="Freeform 6">
            <a:extLst>
              <a:ext uri="{FF2B5EF4-FFF2-40B4-BE49-F238E27FC236}">
                <a16:creationId xmlns:a16="http://schemas.microsoft.com/office/drawing/2014/main" id="{BA5783C3-2F96-40A7-A24F-30CB07AA3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49163" y="634028"/>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32" name="Freeform 6">
            <a:extLst>
              <a:ext uri="{FF2B5EF4-FFF2-40B4-BE49-F238E27FC236}">
                <a16:creationId xmlns:a16="http://schemas.microsoft.com/office/drawing/2014/main" id="{A9D08DBA-0326-4C4E-ACFB-576F3ABDD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94670" y="2016617"/>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4" name="Picture 3" descr="Imagen que contiene persona, portátil, mesa, interior&#10;&#10;Descripción generada automáticamente">
            <a:extLst>
              <a:ext uri="{FF2B5EF4-FFF2-40B4-BE49-F238E27FC236}">
                <a16:creationId xmlns:a16="http://schemas.microsoft.com/office/drawing/2014/main" id="{D9FCF266-2940-468E-AF20-D103C7345224}"/>
              </a:ext>
            </a:extLst>
          </p:cNvPr>
          <p:cNvPicPr>
            <a:picLocks noChangeAspect="1"/>
          </p:cNvPicPr>
          <p:nvPr/>
        </p:nvPicPr>
        <p:blipFill rotWithShape="1">
          <a:blip r:embed="rId2"/>
          <a:srcRect l="11111"/>
          <a:stretch/>
        </p:blipFill>
        <p:spPr>
          <a:xfrm>
            <a:off x="1379023" y="1936942"/>
            <a:ext cx="5659222" cy="3183307"/>
          </a:xfrm>
          <a:prstGeom prst="rect">
            <a:avLst/>
          </a:prstGeom>
        </p:spPr>
      </p:pic>
      <p:sp>
        <p:nvSpPr>
          <p:cNvPr id="8" name="CuadroTexto 7">
            <a:extLst>
              <a:ext uri="{FF2B5EF4-FFF2-40B4-BE49-F238E27FC236}">
                <a16:creationId xmlns:a16="http://schemas.microsoft.com/office/drawing/2014/main" id="{C9D0838E-ADC5-AB47-9873-38D72DF6621D}"/>
              </a:ext>
            </a:extLst>
          </p:cNvPr>
          <p:cNvSpPr txBox="1"/>
          <p:nvPr/>
        </p:nvSpPr>
        <p:spPr>
          <a:xfrm rot="16200000">
            <a:off x="-5225108" y="1290250"/>
            <a:ext cx="10907371" cy="276999"/>
          </a:xfrm>
          <a:prstGeom prst="rect">
            <a:avLst/>
          </a:prstGeom>
          <a:noFill/>
        </p:spPr>
        <p:txBody>
          <a:bodyPr wrap="square" rtlCol="0">
            <a:spAutoFit/>
          </a:bodyPr>
          <a:lstStyle/>
          <a:p>
            <a:r>
              <a:rPr lang="es-ES" sz="1200" dirty="0"/>
              <a:t>Maldonado, M. (2019) X Jornadas Disciplinares de Ciencias de la Educación, Catamarca, Argentina</a:t>
            </a:r>
          </a:p>
        </p:txBody>
      </p:sp>
    </p:spTree>
    <p:extLst>
      <p:ext uri="{BB962C8B-B14F-4D97-AF65-F5344CB8AC3E}">
        <p14:creationId xmlns:p14="http://schemas.microsoft.com/office/powerpoint/2010/main" val="284805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A9B27C2C-8E2C-B242-A5BF-5559F3202387}"/>
              </a:ext>
            </a:extLst>
          </p:cNvPr>
          <p:cNvSpPr txBox="1">
            <a:spLocks/>
          </p:cNvSpPr>
          <p:nvPr/>
        </p:nvSpPr>
        <p:spPr>
          <a:xfrm>
            <a:off x="3979199" y="478907"/>
            <a:ext cx="6710102" cy="860367"/>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s-ES_tradnl" sz="4800" dirty="0"/>
              <a:t>Plan de trabajo</a:t>
            </a:r>
          </a:p>
        </p:txBody>
      </p:sp>
      <p:sp>
        <p:nvSpPr>
          <p:cNvPr id="6" name="Marcador de contenido 2">
            <a:extLst>
              <a:ext uri="{FF2B5EF4-FFF2-40B4-BE49-F238E27FC236}">
                <a16:creationId xmlns:a16="http://schemas.microsoft.com/office/drawing/2014/main" id="{664B1B0E-EA5B-4F43-900B-126D3144CE61}"/>
              </a:ext>
            </a:extLst>
          </p:cNvPr>
          <p:cNvSpPr txBox="1">
            <a:spLocks/>
          </p:cNvSpPr>
          <p:nvPr/>
        </p:nvSpPr>
        <p:spPr>
          <a:xfrm>
            <a:off x="1954844" y="2322256"/>
            <a:ext cx="8524471" cy="2952928"/>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r>
              <a:rPr lang="es-ES_tradnl" dirty="0"/>
              <a:t>Los saberes de referencia de los practicantes</a:t>
            </a:r>
          </a:p>
          <a:p>
            <a:r>
              <a:rPr lang="es-ES_tradnl" dirty="0"/>
              <a:t>El </a:t>
            </a:r>
            <a:r>
              <a:rPr lang="es-ES_tradnl" i="1" dirty="0"/>
              <a:t>repertorio didáctico</a:t>
            </a:r>
          </a:p>
          <a:p>
            <a:r>
              <a:rPr lang="es-ES_tradnl" dirty="0"/>
              <a:t>El trabajo con las contradicciones</a:t>
            </a:r>
          </a:p>
          <a:p>
            <a:r>
              <a:rPr lang="es-ES_tradnl" dirty="0"/>
              <a:t>La negociación de sentidos</a:t>
            </a:r>
          </a:p>
          <a:p>
            <a:r>
              <a:rPr lang="es-ES_tradnl" dirty="0"/>
              <a:t>Los </a:t>
            </a:r>
            <a:r>
              <a:rPr lang="es-ES_tradnl" i="1" dirty="0"/>
              <a:t>mundos posibles </a:t>
            </a:r>
            <a:r>
              <a:rPr lang="es-ES_tradnl" dirty="0"/>
              <a:t>como estrategia de transformación de sentidos</a:t>
            </a:r>
          </a:p>
          <a:p>
            <a:pPr marL="0" indent="0">
              <a:buNone/>
            </a:pPr>
            <a:endParaRPr lang="es-ES_tradnl" dirty="0"/>
          </a:p>
          <a:p>
            <a:pPr marL="987552" lvl="2" indent="0">
              <a:buFont typeface="Franklin Gothic Book" panose="020B0503020102020204" pitchFamily="34" charset="0"/>
              <a:buNone/>
            </a:pPr>
            <a:endParaRPr lang="es-ES_tradnl" dirty="0"/>
          </a:p>
        </p:txBody>
      </p:sp>
      <p:sp>
        <p:nvSpPr>
          <p:cNvPr id="5" name="CuadroTexto 4">
            <a:extLst>
              <a:ext uri="{FF2B5EF4-FFF2-40B4-BE49-F238E27FC236}">
                <a16:creationId xmlns:a16="http://schemas.microsoft.com/office/drawing/2014/main" id="{73A90984-3B40-3D46-820E-EEC49DC76823}"/>
              </a:ext>
            </a:extLst>
          </p:cNvPr>
          <p:cNvSpPr txBox="1"/>
          <p:nvPr/>
        </p:nvSpPr>
        <p:spPr>
          <a:xfrm rot="16200000">
            <a:off x="-5225108" y="1290250"/>
            <a:ext cx="10907371" cy="276999"/>
          </a:xfrm>
          <a:prstGeom prst="rect">
            <a:avLst/>
          </a:prstGeom>
          <a:noFill/>
        </p:spPr>
        <p:txBody>
          <a:bodyPr wrap="square" rtlCol="0">
            <a:spAutoFit/>
          </a:bodyPr>
          <a:lstStyle/>
          <a:p>
            <a:r>
              <a:rPr lang="es-ES" sz="1200" dirty="0"/>
              <a:t>Maldonado, M. (2019) X Jornadas Disciplinares de Ciencias de la Educación, Catamarca, Argentina</a:t>
            </a:r>
          </a:p>
        </p:txBody>
      </p:sp>
    </p:spTree>
    <p:extLst>
      <p:ext uri="{BB962C8B-B14F-4D97-AF65-F5344CB8AC3E}">
        <p14:creationId xmlns:p14="http://schemas.microsoft.com/office/powerpoint/2010/main" val="135416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39" name="Group 26">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28"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29"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40" name="Rectangle 30">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41" name="Rectangle 32">
            <a:extLst>
              <a:ext uri="{FF2B5EF4-FFF2-40B4-BE49-F238E27FC236}">
                <a16:creationId xmlns:a16="http://schemas.microsoft.com/office/drawing/2014/main" id="{0568FE6B-CB7A-42D9-9690-487E3B8F41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2785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42" name="Freeform 6">
            <a:extLst>
              <a:ext uri="{FF2B5EF4-FFF2-40B4-BE49-F238E27FC236}">
                <a16:creationId xmlns:a16="http://schemas.microsoft.com/office/drawing/2014/main" id="{2BCE8A39-72D0-46ED-AB46-91B68881D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43" name="Freeform: Shape 36">
            <a:extLst>
              <a:ext uri="{FF2B5EF4-FFF2-40B4-BE49-F238E27FC236}">
                <a16:creationId xmlns:a16="http://schemas.microsoft.com/office/drawing/2014/main" id="{970E03B3-76EE-4C15-B250-1173359CD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147112" y="4501036"/>
            <a:ext cx="1683805" cy="1723705"/>
          </a:xfrm>
          <a:custGeom>
            <a:avLst/>
            <a:gdLst>
              <a:gd name="connsiteX0" fmla="*/ 1399384 w 1683805"/>
              <a:gd name="connsiteY0" fmla="*/ 0 h 1723705"/>
              <a:gd name="connsiteX1" fmla="*/ 1683805 w 1683805"/>
              <a:gd name="connsiteY1" fmla="*/ 0 h 1723705"/>
              <a:gd name="connsiteX2" fmla="*/ 1683805 w 1683805"/>
              <a:gd name="connsiteY2" fmla="*/ 1723705 h 1723705"/>
              <a:gd name="connsiteX3" fmla="*/ 0 w 1683805"/>
              <a:gd name="connsiteY3" fmla="*/ 1723705 h 1723705"/>
              <a:gd name="connsiteX4" fmla="*/ 0 w 1683805"/>
              <a:gd name="connsiteY4" fmla="*/ 1402480 h 1723705"/>
              <a:gd name="connsiteX5" fmla="*/ 1399384 w 1683805"/>
              <a:gd name="connsiteY5" fmla="*/ 1403247 h 1723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83805" h="1723705">
                <a:moveTo>
                  <a:pt x="1399384" y="0"/>
                </a:moveTo>
                <a:lnTo>
                  <a:pt x="1683805" y="0"/>
                </a:lnTo>
                <a:lnTo>
                  <a:pt x="1683805" y="1723705"/>
                </a:lnTo>
                <a:lnTo>
                  <a:pt x="0" y="1723705"/>
                </a:lnTo>
                <a:lnTo>
                  <a:pt x="0" y="1402480"/>
                </a:lnTo>
                <a:lnTo>
                  <a:pt x="1399384" y="1403247"/>
                </a:lnTo>
                <a:close/>
              </a:path>
            </a:pathLst>
          </a:custGeom>
          <a:solidFill>
            <a:schemeClr val="tx2">
              <a:lumMod val="75000"/>
            </a:schemeClr>
          </a:solidFill>
          <a:ln w="0">
            <a:noFill/>
            <a:prstDash val="solid"/>
            <a:round/>
            <a:headEnd/>
            <a:tailEnd/>
          </a:ln>
        </p:spPr>
      </p:sp>
      <p:sp>
        <p:nvSpPr>
          <p:cNvPr id="111" name="Rectángulo 110">
            <a:extLst>
              <a:ext uri="{FF2B5EF4-FFF2-40B4-BE49-F238E27FC236}">
                <a16:creationId xmlns:a16="http://schemas.microsoft.com/office/drawing/2014/main" id="{917804FA-2AFD-F940-ADB4-755B69CEEDE3}"/>
              </a:ext>
            </a:extLst>
          </p:cNvPr>
          <p:cNvSpPr/>
          <p:nvPr/>
        </p:nvSpPr>
        <p:spPr>
          <a:xfrm>
            <a:off x="9319273" y="2952814"/>
            <a:ext cx="1415772" cy="1569660"/>
          </a:xfrm>
          <a:prstGeom prst="rect">
            <a:avLst/>
          </a:prstGeom>
          <a:no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_tradnl" sz="9600" b="0" i="0" u="none" strike="noStrike" kern="0" cap="none" spc="0" normalizeH="0" baseline="0" noProof="0" dirty="0">
                <a:ln>
                  <a:noFill/>
                </a:ln>
                <a:solidFill>
                  <a:prstClr val="black"/>
                </a:solidFill>
                <a:effectLst/>
                <a:uLnTx/>
                <a:uFillTx/>
                <a:latin typeface="Arial" panose="020B0604020202020204"/>
                <a:ea typeface="+mn-ea"/>
                <a:cs typeface="+mn-cs"/>
              </a:rPr>
              <a:t>🤔</a:t>
            </a:r>
          </a:p>
        </p:txBody>
      </p:sp>
      <p:sp>
        <p:nvSpPr>
          <p:cNvPr id="52" name="CuadroTexto 51">
            <a:extLst>
              <a:ext uri="{FF2B5EF4-FFF2-40B4-BE49-F238E27FC236}">
                <a16:creationId xmlns:a16="http://schemas.microsoft.com/office/drawing/2014/main" id="{050DD3EA-1E02-CE4A-8A0A-33F635D70261}"/>
              </a:ext>
            </a:extLst>
          </p:cNvPr>
          <p:cNvSpPr txBox="1"/>
          <p:nvPr/>
        </p:nvSpPr>
        <p:spPr>
          <a:xfrm>
            <a:off x="442323" y="640080"/>
            <a:ext cx="6393598" cy="2554545"/>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_tradnl" sz="4000" b="0" i="0" u="none" strike="noStrike" kern="1200" cap="none" spc="0" normalizeH="0" baseline="0" noProof="0" dirty="0">
                <a:ln>
                  <a:noFill/>
                </a:ln>
                <a:solidFill>
                  <a:prstClr val="black"/>
                </a:solidFill>
                <a:effectLst/>
                <a:uLnTx/>
                <a:uFillTx/>
                <a:latin typeface="Arial" panose="020B0604020202020204"/>
                <a:ea typeface="+mn-ea"/>
                <a:cs typeface="+mn-cs"/>
              </a:rPr>
              <a:t>¿A</a:t>
            </a:r>
            <a:r>
              <a:rPr kumimoji="0" lang="es-ES_tradnl" sz="4000" b="0" i="0" u="none" strike="noStrike" kern="1200" cap="none" spc="0" normalizeH="0" noProof="0" dirty="0">
                <a:ln>
                  <a:noFill/>
                </a:ln>
                <a:solidFill>
                  <a:prstClr val="black"/>
                </a:solidFill>
                <a:effectLst/>
                <a:uLnTx/>
                <a:uFillTx/>
                <a:latin typeface="Arial" panose="020B0604020202020204"/>
                <a:ea typeface="+mn-ea"/>
                <a:cs typeface="+mn-cs"/>
              </a:rPr>
              <a:t> partir de qué </a:t>
            </a:r>
            <a:r>
              <a:rPr kumimoji="0" lang="es-ES_tradnl" sz="4000" b="1" i="1" u="none" strike="noStrike" kern="1200" cap="none" spc="0" normalizeH="0" noProof="0" dirty="0">
                <a:ln>
                  <a:noFill/>
                </a:ln>
                <a:solidFill>
                  <a:prstClr val="black"/>
                </a:solidFill>
                <a:effectLst/>
                <a:uLnTx/>
                <a:uFillTx/>
                <a:latin typeface="Arial" panose="020B0604020202020204"/>
                <a:ea typeface="+mn-ea"/>
                <a:cs typeface="+mn-cs"/>
              </a:rPr>
              <a:t>saberes</a:t>
            </a:r>
            <a:r>
              <a:rPr kumimoji="0" lang="es-ES_tradnl" sz="4000" b="0" i="1" u="none" strike="noStrike" kern="1200" cap="none" spc="0" normalizeH="0" noProof="0" dirty="0">
                <a:ln>
                  <a:noFill/>
                </a:ln>
                <a:solidFill>
                  <a:prstClr val="black"/>
                </a:solidFill>
                <a:effectLst/>
                <a:uLnTx/>
                <a:uFillTx/>
                <a:latin typeface="Arial" panose="020B0604020202020204"/>
                <a:ea typeface="+mn-ea"/>
                <a:cs typeface="+mn-cs"/>
              </a:rPr>
              <a:t> </a:t>
            </a:r>
            <a:r>
              <a:rPr kumimoji="0" lang="es-ES_tradnl" sz="4000" b="0" u="none" strike="noStrike" kern="1200" cap="none" spc="0" normalizeH="0" noProof="0" dirty="0">
                <a:ln>
                  <a:noFill/>
                </a:ln>
                <a:solidFill>
                  <a:prstClr val="black"/>
                </a:solidFill>
                <a:effectLst/>
                <a:uLnTx/>
                <a:uFillTx/>
                <a:latin typeface="Arial" panose="020B0604020202020204"/>
                <a:ea typeface="+mn-ea"/>
                <a:cs typeface="+mn-cs"/>
              </a:rPr>
              <a:t>los practicantes </a:t>
            </a:r>
            <a:r>
              <a:rPr kumimoji="0" lang="es-ES_tradnl" sz="4000" b="0" i="0" u="none" strike="noStrike" kern="1200" cap="none" spc="0" normalizeH="0" noProof="0" dirty="0">
                <a:ln>
                  <a:noFill/>
                </a:ln>
                <a:solidFill>
                  <a:prstClr val="black"/>
                </a:solidFill>
                <a:effectLst/>
                <a:uLnTx/>
                <a:uFillTx/>
                <a:latin typeface="Arial" panose="020B0604020202020204"/>
                <a:ea typeface="+mn-ea"/>
                <a:cs typeface="+mn-cs"/>
              </a:rPr>
              <a:t>planifican las clases e interpretan sus experiencias</a:t>
            </a:r>
            <a:r>
              <a:rPr kumimoji="0" lang="es-ES_tradnl" sz="4000" b="0" i="0" u="none" strike="noStrike" kern="1200" cap="none" spc="0" normalizeH="0" baseline="0" noProof="0" dirty="0">
                <a:ln>
                  <a:noFill/>
                </a:ln>
                <a:solidFill>
                  <a:prstClr val="black"/>
                </a:solidFill>
                <a:effectLst/>
                <a:uLnTx/>
                <a:uFillTx/>
                <a:latin typeface="Arial" panose="020B0604020202020204"/>
                <a:ea typeface="+mn-ea"/>
                <a:cs typeface="+mn-cs"/>
              </a:rPr>
              <a:t>?</a:t>
            </a:r>
          </a:p>
        </p:txBody>
      </p:sp>
      <p:sp>
        <p:nvSpPr>
          <p:cNvPr id="32" name="CuadroTexto 31">
            <a:extLst>
              <a:ext uri="{FF2B5EF4-FFF2-40B4-BE49-F238E27FC236}">
                <a16:creationId xmlns:a16="http://schemas.microsoft.com/office/drawing/2014/main" id="{7157A4F8-5277-664F-862D-346C22F889C8}"/>
              </a:ext>
            </a:extLst>
          </p:cNvPr>
          <p:cNvSpPr txBox="1"/>
          <p:nvPr/>
        </p:nvSpPr>
        <p:spPr>
          <a:xfrm>
            <a:off x="448732" y="3370230"/>
            <a:ext cx="6387189" cy="3046988"/>
          </a:xfrm>
          <a:prstGeom prst="rect">
            <a:avLst/>
          </a:prstGeom>
          <a:ln/>
        </p:spPr>
        <p:style>
          <a:lnRef idx="3">
            <a:schemeClr val="lt1"/>
          </a:lnRef>
          <a:fillRef idx="1">
            <a:schemeClr val="accent4"/>
          </a:fillRef>
          <a:effectRef idx="1">
            <a:schemeClr val="accent4"/>
          </a:effectRef>
          <a:fontRef idx="minor">
            <a:schemeClr val="lt1"/>
          </a:fontRef>
        </p:style>
        <p:txBody>
          <a:bodyPr wrap="square" rtlCol="0">
            <a:spAutoFit/>
          </a:bodyPr>
          <a:lstStyle/>
          <a:p>
            <a:pPr algn="just"/>
            <a:endParaRPr lang="es-ES_tradnl" sz="2400" b="1" i="1" dirty="0"/>
          </a:p>
          <a:p>
            <a:pPr algn="just"/>
            <a:r>
              <a:rPr lang="es-ES_tradnl" sz="2400" b="1" i="1" dirty="0"/>
              <a:t>Actividad</a:t>
            </a:r>
            <a:r>
              <a:rPr lang="es-ES_tradnl" sz="2400" dirty="0"/>
              <a:t>: Observen </a:t>
            </a:r>
            <a:r>
              <a:rPr lang="es-ES_tradnl" sz="2400" i="1" dirty="0"/>
              <a:t>los</a:t>
            </a:r>
            <a:r>
              <a:rPr lang="es-ES_tradnl" sz="2400" dirty="0"/>
              <a:t> </a:t>
            </a:r>
            <a:r>
              <a:rPr lang="es-ES_tradnl" sz="2400" i="1" dirty="0"/>
              <a:t>guiones conjeturales </a:t>
            </a:r>
            <a:r>
              <a:rPr lang="es-ES_tradnl" sz="2400" dirty="0"/>
              <a:t>o </a:t>
            </a:r>
            <a:r>
              <a:rPr lang="es-ES_tradnl" sz="2400" i="1" dirty="0"/>
              <a:t>las planificaciones </a:t>
            </a:r>
            <a:r>
              <a:rPr lang="es-ES_tradnl" sz="2400" dirty="0"/>
              <a:t>y </a:t>
            </a:r>
            <a:r>
              <a:rPr lang="es-ES_tradnl" sz="2400" i="1" dirty="0"/>
              <a:t>los autorregistros </a:t>
            </a:r>
            <a:r>
              <a:rPr lang="es-ES_tradnl" sz="2400" dirty="0"/>
              <a:t>e identifiquen cuáles son los saberes que operan en esas actividades.</a:t>
            </a:r>
          </a:p>
          <a:p>
            <a:pPr algn="just"/>
            <a:r>
              <a:rPr lang="es-ES_tradnl" sz="2400" dirty="0"/>
              <a:t> </a:t>
            </a:r>
          </a:p>
          <a:p>
            <a:pPr algn="just"/>
            <a:r>
              <a:rPr lang="es-ES_tradnl" sz="2400" b="1" i="1" dirty="0"/>
              <a:t>Tiempo</a:t>
            </a:r>
            <a:r>
              <a:rPr lang="es-ES_tradnl" sz="2400" dirty="0"/>
              <a:t>: </a:t>
            </a:r>
            <a:r>
              <a:rPr lang="es-ES_tradnl" sz="2400" u="sng" dirty="0"/>
              <a:t>15 min</a:t>
            </a:r>
            <a:r>
              <a:rPr lang="es-ES_tradnl" sz="2400" dirty="0"/>
              <a:t>.</a:t>
            </a:r>
          </a:p>
          <a:p>
            <a:pPr algn="just"/>
            <a:endParaRPr lang="es-ES_tradnl" sz="2400" dirty="0"/>
          </a:p>
        </p:txBody>
      </p:sp>
      <p:sp>
        <p:nvSpPr>
          <p:cNvPr id="12" name="CuadroTexto 11">
            <a:extLst>
              <a:ext uri="{FF2B5EF4-FFF2-40B4-BE49-F238E27FC236}">
                <a16:creationId xmlns:a16="http://schemas.microsoft.com/office/drawing/2014/main" id="{59488E11-7BCC-1B40-BACB-59C443732DCF}"/>
              </a:ext>
            </a:extLst>
          </p:cNvPr>
          <p:cNvSpPr txBox="1"/>
          <p:nvPr/>
        </p:nvSpPr>
        <p:spPr>
          <a:xfrm rot="16200000">
            <a:off x="-5225108" y="1290250"/>
            <a:ext cx="10907371" cy="276999"/>
          </a:xfrm>
          <a:prstGeom prst="rect">
            <a:avLst/>
          </a:prstGeom>
          <a:noFill/>
        </p:spPr>
        <p:txBody>
          <a:bodyPr wrap="square" rtlCol="0">
            <a:spAutoFit/>
          </a:bodyPr>
          <a:lstStyle/>
          <a:p>
            <a:r>
              <a:rPr lang="es-ES" sz="1200" dirty="0">
                <a:solidFill>
                  <a:schemeClr val="bg1"/>
                </a:solidFill>
              </a:rPr>
              <a:t>Maldonado, M. (2019) X Jornadas Disciplinares de Ciencias de la Educación, Catamarca, Argentina</a:t>
            </a:r>
          </a:p>
        </p:txBody>
      </p:sp>
    </p:spTree>
    <p:extLst>
      <p:ext uri="{BB962C8B-B14F-4D97-AF65-F5344CB8AC3E}">
        <p14:creationId xmlns:p14="http://schemas.microsoft.com/office/powerpoint/2010/main" val="4734935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52"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88B3B8-DB80-4840-8851-9538B4CAC204}"/>
              </a:ext>
            </a:extLst>
          </p:cNvPr>
          <p:cNvSpPr>
            <a:spLocks noGrp="1"/>
          </p:cNvSpPr>
          <p:nvPr>
            <p:ph type="title"/>
          </p:nvPr>
        </p:nvSpPr>
        <p:spPr>
          <a:xfrm>
            <a:off x="1139370" y="395343"/>
            <a:ext cx="10951029" cy="1485900"/>
          </a:xfrm>
        </p:spPr>
        <p:txBody>
          <a:bodyPr/>
          <a:lstStyle/>
          <a:p>
            <a:r>
              <a:rPr lang="es-ES_tradnl" dirty="0"/>
              <a:t>Los saberes de referencia, ¿saberes didácticos?</a:t>
            </a:r>
          </a:p>
        </p:txBody>
      </p:sp>
      <p:sp>
        <p:nvSpPr>
          <p:cNvPr id="5" name="Rectángulo 4">
            <a:extLst>
              <a:ext uri="{FF2B5EF4-FFF2-40B4-BE49-F238E27FC236}">
                <a16:creationId xmlns:a16="http://schemas.microsoft.com/office/drawing/2014/main" id="{DFD911CD-5A31-1B4B-82F0-F6CAE5DDE05C}"/>
              </a:ext>
            </a:extLst>
          </p:cNvPr>
          <p:cNvSpPr/>
          <p:nvPr/>
        </p:nvSpPr>
        <p:spPr>
          <a:xfrm>
            <a:off x="1160886" y="1224351"/>
            <a:ext cx="4841882" cy="5401479"/>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es-ES" sz="2300" dirty="0">
                <a:latin typeface="TimesNewRomanPSMT"/>
              </a:rPr>
              <a:t>“Lo primero que hago es preguntar qué es ser romántico para ellos. Espero risas por parte de algunos. Sobre todo, de los varones. Otros dirán “</a:t>
            </a:r>
            <a:r>
              <a:rPr lang="es-ES" sz="2300" dirty="0" err="1">
                <a:latin typeface="TimesNewRomanPSMT"/>
              </a:rPr>
              <a:t>Preguntale</a:t>
            </a:r>
            <a:r>
              <a:rPr lang="es-ES" sz="2300" dirty="0">
                <a:latin typeface="TimesNewRomanPSMT"/>
              </a:rPr>
              <a:t> a X, profe”.</a:t>
            </a:r>
            <a:r>
              <a:rPr lang="es-ES" sz="2300" b="1" dirty="0">
                <a:solidFill>
                  <a:srgbClr val="6D2D9E"/>
                </a:solidFill>
                <a:latin typeface="TimesNewRomanPS"/>
              </a:rPr>
              <a:t> </a:t>
            </a:r>
            <a:r>
              <a:rPr lang="es-ES" sz="2300" dirty="0">
                <a:latin typeface="TimesNewRomanPSMT"/>
              </a:rPr>
              <a:t>Si esto sucediera, aprovecharía y le preguntaría qué es para </a:t>
            </a:r>
            <a:r>
              <a:rPr lang="es-ES" sz="2300" dirty="0" err="1">
                <a:latin typeface="TimesNewRomanPSMT"/>
              </a:rPr>
              <a:t>él</a:t>
            </a:r>
            <a:r>
              <a:rPr lang="es-ES" sz="2300" dirty="0">
                <a:latin typeface="TimesNewRomanPSMT"/>
              </a:rPr>
              <a:t>/ella. Espero que digan sus opiniones. Si no hubiera ninguna, continúo. Les pregunto si conocen lo que es el Romanticismo - espero que sí, porque ya lo vieron en Plástica- y qué saben de él. Si saben algo, les pregunto si se relaciona con lo que había comentado anteriormente</a:t>
            </a:r>
            <a:r>
              <a:rPr lang="es-ES" sz="2300" dirty="0">
                <a:solidFill>
                  <a:srgbClr val="006DBF"/>
                </a:solidFill>
                <a:latin typeface="TimesNewRomanPSMT"/>
              </a:rPr>
              <a:t>. </a:t>
            </a:r>
            <a:r>
              <a:rPr lang="es-ES" sz="2300" dirty="0">
                <a:latin typeface="TimesNewRomanPSMT"/>
              </a:rPr>
              <a:t>Si no saben, paso a la siguiente actividad.” </a:t>
            </a:r>
            <a:endParaRPr lang="es-ES" sz="2300" dirty="0"/>
          </a:p>
        </p:txBody>
      </p:sp>
      <p:sp>
        <p:nvSpPr>
          <p:cNvPr id="7" name="CuadroTexto 6">
            <a:extLst>
              <a:ext uri="{FF2B5EF4-FFF2-40B4-BE49-F238E27FC236}">
                <a16:creationId xmlns:a16="http://schemas.microsoft.com/office/drawing/2014/main" id="{F9E8FA22-44D2-E349-9E8E-EDB96AB36DBE}"/>
              </a:ext>
            </a:extLst>
          </p:cNvPr>
          <p:cNvSpPr txBox="1"/>
          <p:nvPr/>
        </p:nvSpPr>
        <p:spPr>
          <a:xfrm>
            <a:off x="6537482" y="1224351"/>
            <a:ext cx="4217821" cy="369332"/>
          </a:xfrm>
          <a:prstGeom prst="rect">
            <a:avLst/>
          </a:prstGeom>
          <a:noFill/>
        </p:spPr>
        <p:txBody>
          <a:bodyPr wrap="none" rtlCol="0">
            <a:spAutoFit/>
          </a:bodyPr>
          <a:lstStyle/>
          <a:p>
            <a:pPr marL="285750" indent="-285750">
              <a:buFont typeface="Wingdings" pitchFamily="2" charset="2"/>
              <a:buChar char="ü"/>
            </a:pPr>
            <a:r>
              <a:rPr lang="es-ES_tradnl" dirty="0"/>
              <a:t>El romanticismo en los adolescentes</a:t>
            </a:r>
          </a:p>
        </p:txBody>
      </p:sp>
      <p:sp>
        <p:nvSpPr>
          <p:cNvPr id="8" name="CuadroTexto 7">
            <a:extLst>
              <a:ext uri="{FF2B5EF4-FFF2-40B4-BE49-F238E27FC236}">
                <a16:creationId xmlns:a16="http://schemas.microsoft.com/office/drawing/2014/main" id="{3EFF50D2-0B7A-0545-8795-C2CD17551095}"/>
              </a:ext>
            </a:extLst>
          </p:cNvPr>
          <p:cNvSpPr txBox="1"/>
          <p:nvPr/>
        </p:nvSpPr>
        <p:spPr>
          <a:xfrm>
            <a:off x="6537482" y="1671596"/>
            <a:ext cx="3910045" cy="369332"/>
          </a:xfrm>
          <a:prstGeom prst="rect">
            <a:avLst/>
          </a:prstGeom>
          <a:noFill/>
        </p:spPr>
        <p:txBody>
          <a:bodyPr wrap="none" rtlCol="0">
            <a:spAutoFit/>
          </a:bodyPr>
          <a:lstStyle/>
          <a:p>
            <a:pPr marL="285750" indent="-285750">
              <a:buFont typeface="Wingdings" pitchFamily="2" charset="2"/>
              <a:buChar char="ü"/>
            </a:pPr>
            <a:r>
              <a:rPr lang="es-ES_tradnl" dirty="0"/>
              <a:t>Recuperación de saberes previos</a:t>
            </a:r>
          </a:p>
        </p:txBody>
      </p:sp>
      <p:sp>
        <p:nvSpPr>
          <p:cNvPr id="10" name="CuadroTexto 9">
            <a:extLst>
              <a:ext uri="{FF2B5EF4-FFF2-40B4-BE49-F238E27FC236}">
                <a16:creationId xmlns:a16="http://schemas.microsoft.com/office/drawing/2014/main" id="{FE640A30-BB8E-EC4E-8A23-951207D595BE}"/>
              </a:ext>
            </a:extLst>
          </p:cNvPr>
          <p:cNvSpPr txBox="1"/>
          <p:nvPr/>
        </p:nvSpPr>
        <p:spPr>
          <a:xfrm>
            <a:off x="6537482" y="2118841"/>
            <a:ext cx="2165978" cy="369332"/>
          </a:xfrm>
          <a:prstGeom prst="rect">
            <a:avLst/>
          </a:prstGeom>
          <a:noFill/>
        </p:spPr>
        <p:txBody>
          <a:bodyPr wrap="none" rtlCol="0">
            <a:spAutoFit/>
          </a:bodyPr>
          <a:lstStyle/>
          <a:p>
            <a:pPr marL="285750" indent="-285750">
              <a:buFont typeface="Wingdings" pitchFamily="2" charset="2"/>
              <a:buChar char="ü"/>
            </a:pPr>
            <a:r>
              <a:rPr lang="es-ES_tradnl" dirty="0"/>
              <a:t>Motivo de gracia</a:t>
            </a:r>
          </a:p>
        </p:txBody>
      </p:sp>
      <p:sp>
        <p:nvSpPr>
          <p:cNvPr id="11" name="CuadroTexto 10">
            <a:extLst>
              <a:ext uri="{FF2B5EF4-FFF2-40B4-BE49-F238E27FC236}">
                <a16:creationId xmlns:a16="http://schemas.microsoft.com/office/drawing/2014/main" id="{72264C91-EA8A-134F-8FCB-EB1F26FF9FA8}"/>
              </a:ext>
            </a:extLst>
          </p:cNvPr>
          <p:cNvSpPr txBox="1"/>
          <p:nvPr/>
        </p:nvSpPr>
        <p:spPr>
          <a:xfrm>
            <a:off x="6537482" y="3013331"/>
            <a:ext cx="3576620" cy="369332"/>
          </a:xfrm>
          <a:prstGeom prst="rect">
            <a:avLst/>
          </a:prstGeom>
          <a:noFill/>
        </p:spPr>
        <p:txBody>
          <a:bodyPr wrap="none" rtlCol="0">
            <a:spAutoFit/>
          </a:bodyPr>
          <a:lstStyle/>
          <a:p>
            <a:pPr marL="285750" indent="-285750">
              <a:buFont typeface="Wingdings" pitchFamily="2" charset="2"/>
              <a:buChar char="ü"/>
            </a:pPr>
            <a:r>
              <a:rPr lang="es-ES_tradnl" dirty="0"/>
              <a:t>Experimentan el romanticismo</a:t>
            </a:r>
          </a:p>
        </p:txBody>
      </p:sp>
      <p:sp>
        <p:nvSpPr>
          <p:cNvPr id="12" name="CuadroTexto 11">
            <a:extLst>
              <a:ext uri="{FF2B5EF4-FFF2-40B4-BE49-F238E27FC236}">
                <a16:creationId xmlns:a16="http://schemas.microsoft.com/office/drawing/2014/main" id="{C898E512-DDD6-D644-9699-090BE1749233}"/>
              </a:ext>
            </a:extLst>
          </p:cNvPr>
          <p:cNvSpPr txBox="1"/>
          <p:nvPr/>
        </p:nvSpPr>
        <p:spPr>
          <a:xfrm>
            <a:off x="6537482" y="4355066"/>
            <a:ext cx="5346335" cy="369332"/>
          </a:xfrm>
          <a:prstGeom prst="rect">
            <a:avLst/>
          </a:prstGeom>
          <a:noFill/>
        </p:spPr>
        <p:txBody>
          <a:bodyPr wrap="none" rtlCol="0">
            <a:spAutoFit/>
          </a:bodyPr>
          <a:lstStyle/>
          <a:p>
            <a:pPr marL="285750" indent="-285750">
              <a:buFont typeface="Wingdings" pitchFamily="2" charset="2"/>
              <a:buChar char="ü"/>
            </a:pPr>
            <a:r>
              <a:rPr lang="es-ES_tradnl" dirty="0"/>
              <a:t>Rescatar el tema desde la experiencia personal</a:t>
            </a:r>
          </a:p>
        </p:txBody>
      </p:sp>
      <p:sp>
        <p:nvSpPr>
          <p:cNvPr id="13" name="CuadroTexto 12">
            <a:extLst>
              <a:ext uri="{FF2B5EF4-FFF2-40B4-BE49-F238E27FC236}">
                <a16:creationId xmlns:a16="http://schemas.microsoft.com/office/drawing/2014/main" id="{D842AAAD-F08A-794A-98A5-8415FC845C84}"/>
              </a:ext>
            </a:extLst>
          </p:cNvPr>
          <p:cNvSpPr txBox="1"/>
          <p:nvPr/>
        </p:nvSpPr>
        <p:spPr>
          <a:xfrm>
            <a:off x="6537482" y="3460576"/>
            <a:ext cx="4423006" cy="369332"/>
          </a:xfrm>
          <a:prstGeom prst="rect">
            <a:avLst/>
          </a:prstGeom>
          <a:noFill/>
        </p:spPr>
        <p:txBody>
          <a:bodyPr wrap="none" rtlCol="0">
            <a:spAutoFit/>
          </a:bodyPr>
          <a:lstStyle/>
          <a:p>
            <a:pPr marL="285750" indent="-285750">
              <a:buFont typeface="Wingdings" pitchFamily="2" charset="2"/>
              <a:buChar char="ü"/>
            </a:pPr>
            <a:r>
              <a:rPr lang="es-ES_tradnl" dirty="0"/>
              <a:t>Conocimientos previos de los alumnos</a:t>
            </a:r>
          </a:p>
        </p:txBody>
      </p:sp>
      <p:sp>
        <p:nvSpPr>
          <p:cNvPr id="14" name="CuadroTexto 13">
            <a:extLst>
              <a:ext uri="{FF2B5EF4-FFF2-40B4-BE49-F238E27FC236}">
                <a16:creationId xmlns:a16="http://schemas.microsoft.com/office/drawing/2014/main" id="{8A835C14-9A33-0041-873F-1156EF176EE7}"/>
              </a:ext>
            </a:extLst>
          </p:cNvPr>
          <p:cNvSpPr txBox="1"/>
          <p:nvPr/>
        </p:nvSpPr>
        <p:spPr>
          <a:xfrm>
            <a:off x="6537482" y="4802311"/>
            <a:ext cx="2794355" cy="369332"/>
          </a:xfrm>
          <a:prstGeom prst="rect">
            <a:avLst/>
          </a:prstGeom>
          <a:noFill/>
        </p:spPr>
        <p:txBody>
          <a:bodyPr wrap="none" rtlCol="0">
            <a:spAutoFit/>
          </a:bodyPr>
          <a:lstStyle/>
          <a:p>
            <a:pPr marL="285750" indent="-285750">
              <a:buFont typeface="Wingdings" pitchFamily="2" charset="2"/>
              <a:buChar char="ü"/>
            </a:pPr>
            <a:r>
              <a:rPr lang="es-ES_tradnl" dirty="0"/>
              <a:t>El movimiento artístico</a:t>
            </a:r>
          </a:p>
        </p:txBody>
      </p:sp>
      <p:sp>
        <p:nvSpPr>
          <p:cNvPr id="15" name="CuadroTexto 14">
            <a:extLst>
              <a:ext uri="{FF2B5EF4-FFF2-40B4-BE49-F238E27FC236}">
                <a16:creationId xmlns:a16="http://schemas.microsoft.com/office/drawing/2014/main" id="{0E99D025-E975-584E-BBEA-0E2E308328FD}"/>
              </a:ext>
            </a:extLst>
          </p:cNvPr>
          <p:cNvSpPr txBox="1"/>
          <p:nvPr/>
        </p:nvSpPr>
        <p:spPr>
          <a:xfrm>
            <a:off x="6537482" y="3907821"/>
            <a:ext cx="4025461" cy="369332"/>
          </a:xfrm>
          <a:prstGeom prst="rect">
            <a:avLst/>
          </a:prstGeom>
          <a:noFill/>
        </p:spPr>
        <p:txBody>
          <a:bodyPr wrap="none" rtlCol="0">
            <a:spAutoFit/>
          </a:bodyPr>
          <a:lstStyle/>
          <a:p>
            <a:pPr marL="285750" indent="-285750">
              <a:buFont typeface="Wingdings" pitchFamily="2" charset="2"/>
              <a:buChar char="ü"/>
            </a:pPr>
            <a:r>
              <a:rPr lang="es-ES_tradnl" dirty="0"/>
              <a:t>Relación de experiencia con teoría</a:t>
            </a:r>
          </a:p>
        </p:txBody>
      </p:sp>
      <p:sp>
        <p:nvSpPr>
          <p:cNvPr id="17" name="CuadroTexto 16">
            <a:extLst>
              <a:ext uri="{FF2B5EF4-FFF2-40B4-BE49-F238E27FC236}">
                <a16:creationId xmlns:a16="http://schemas.microsoft.com/office/drawing/2014/main" id="{B3B08193-43CC-CE46-B8E7-E254E69B829E}"/>
              </a:ext>
            </a:extLst>
          </p:cNvPr>
          <p:cNvSpPr txBox="1"/>
          <p:nvPr/>
        </p:nvSpPr>
        <p:spPr>
          <a:xfrm>
            <a:off x="6537482" y="5249557"/>
            <a:ext cx="1935145" cy="369332"/>
          </a:xfrm>
          <a:prstGeom prst="rect">
            <a:avLst/>
          </a:prstGeom>
          <a:noFill/>
        </p:spPr>
        <p:txBody>
          <a:bodyPr wrap="none" rtlCol="0">
            <a:spAutoFit/>
          </a:bodyPr>
          <a:lstStyle/>
          <a:p>
            <a:pPr marL="285750" indent="-285750">
              <a:buFont typeface="Wingdings" pitchFamily="2" charset="2"/>
              <a:buChar char="ü"/>
            </a:pPr>
            <a:r>
              <a:rPr lang="es-ES_tradnl" dirty="0"/>
              <a:t>Teoría literaria</a:t>
            </a:r>
          </a:p>
        </p:txBody>
      </p:sp>
      <p:sp>
        <p:nvSpPr>
          <p:cNvPr id="19" name="Rectángulo 18">
            <a:extLst>
              <a:ext uri="{FF2B5EF4-FFF2-40B4-BE49-F238E27FC236}">
                <a16:creationId xmlns:a16="http://schemas.microsoft.com/office/drawing/2014/main" id="{2ADFF1D0-12E4-CC46-9307-9666C5F0730E}"/>
              </a:ext>
            </a:extLst>
          </p:cNvPr>
          <p:cNvSpPr/>
          <p:nvPr/>
        </p:nvSpPr>
        <p:spPr>
          <a:xfrm>
            <a:off x="3156317" y="1331474"/>
            <a:ext cx="3032918" cy="338259"/>
          </a:xfrm>
          <a:prstGeom prst="rect">
            <a:avLst/>
          </a:prstGeom>
          <a:solidFill>
            <a:srgbClr val="FFFF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0" name="Rectángulo 19">
            <a:extLst>
              <a:ext uri="{FF2B5EF4-FFF2-40B4-BE49-F238E27FC236}">
                <a16:creationId xmlns:a16="http://schemas.microsoft.com/office/drawing/2014/main" id="{01ED2E91-5E53-7046-9A1D-EBF521E9ACAA}"/>
              </a:ext>
            </a:extLst>
          </p:cNvPr>
          <p:cNvSpPr/>
          <p:nvPr/>
        </p:nvSpPr>
        <p:spPr>
          <a:xfrm>
            <a:off x="1015667" y="1669733"/>
            <a:ext cx="3927675" cy="338259"/>
          </a:xfrm>
          <a:prstGeom prst="rect">
            <a:avLst/>
          </a:prstGeom>
          <a:solidFill>
            <a:srgbClr val="FFFF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1" name="Rectángulo 20">
            <a:extLst>
              <a:ext uri="{FF2B5EF4-FFF2-40B4-BE49-F238E27FC236}">
                <a16:creationId xmlns:a16="http://schemas.microsoft.com/office/drawing/2014/main" id="{8500F7E0-1F5B-B64B-ABA6-8A4EDD2BFAFE}"/>
              </a:ext>
            </a:extLst>
          </p:cNvPr>
          <p:cNvSpPr/>
          <p:nvPr/>
        </p:nvSpPr>
        <p:spPr>
          <a:xfrm>
            <a:off x="1015667" y="2035858"/>
            <a:ext cx="5080333" cy="290767"/>
          </a:xfrm>
          <a:prstGeom prst="rect">
            <a:avLst/>
          </a:prstGeom>
          <a:solidFill>
            <a:srgbClr val="00B05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2" name="Rectángulo 21">
            <a:extLst>
              <a:ext uri="{FF2B5EF4-FFF2-40B4-BE49-F238E27FC236}">
                <a16:creationId xmlns:a16="http://schemas.microsoft.com/office/drawing/2014/main" id="{CCA3C245-AE1F-A94F-9ED9-B30F28DBD917}"/>
              </a:ext>
            </a:extLst>
          </p:cNvPr>
          <p:cNvSpPr/>
          <p:nvPr/>
        </p:nvSpPr>
        <p:spPr>
          <a:xfrm>
            <a:off x="1015666" y="2366087"/>
            <a:ext cx="2140651" cy="290767"/>
          </a:xfrm>
          <a:prstGeom prst="rect">
            <a:avLst/>
          </a:prstGeom>
          <a:solidFill>
            <a:srgbClr val="00B05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3" name="CuadroTexto 22">
            <a:extLst>
              <a:ext uri="{FF2B5EF4-FFF2-40B4-BE49-F238E27FC236}">
                <a16:creationId xmlns:a16="http://schemas.microsoft.com/office/drawing/2014/main" id="{755BBE4F-D666-3140-B0C2-4B6B2C4216E2}"/>
              </a:ext>
            </a:extLst>
          </p:cNvPr>
          <p:cNvSpPr txBox="1"/>
          <p:nvPr/>
        </p:nvSpPr>
        <p:spPr>
          <a:xfrm>
            <a:off x="6537482" y="2566086"/>
            <a:ext cx="5025735" cy="369332"/>
          </a:xfrm>
          <a:prstGeom prst="rect">
            <a:avLst/>
          </a:prstGeom>
          <a:noFill/>
        </p:spPr>
        <p:txBody>
          <a:bodyPr wrap="none" rtlCol="0">
            <a:spAutoFit/>
          </a:bodyPr>
          <a:lstStyle/>
          <a:p>
            <a:pPr marL="285750" indent="-285750">
              <a:buFont typeface="Wingdings" pitchFamily="2" charset="2"/>
              <a:buChar char="ü"/>
            </a:pPr>
            <a:r>
              <a:rPr lang="es-ES_tradnl" dirty="0"/>
              <a:t>El tema del amor causa gracia a los varones</a:t>
            </a:r>
          </a:p>
        </p:txBody>
      </p:sp>
      <p:sp>
        <p:nvSpPr>
          <p:cNvPr id="24" name="Rectángulo 23">
            <a:extLst>
              <a:ext uri="{FF2B5EF4-FFF2-40B4-BE49-F238E27FC236}">
                <a16:creationId xmlns:a16="http://schemas.microsoft.com/office/drawing/2014/main" id="{10915D3A-EAFC-F146-ADCB-F44E0A705120}"/>
              </a:ext>
            </a:extLst>
          </p:cNvPr>
          <p:cNvSpPr/>
          <p:nvPr/>
        </p:nvSpPr>
        <p:spPr>
          <a:xfrm>
            <a:off x="3759200" y="2343989"/>
            <a:ext cx="2362793" cy="331319"/>
          </a:xfrm>
          <a:prstGeom prst="rect">
            <a:avLst/>
          </a:prstGeom>
          <a:solidFill>
            <a:srgbClr val="FF00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5" name="Rectángulo 24">
            <a:extLst>
              <a:ext uri="{FF2B5EF4-FFF2-40B4-BE49-F238E27FC236}">
                <a16:creationId xmlns:a16="http://schemas.microsoft.com/office/drawing/2014/main" id="{23A9355F-00E7-7D40-B0E8-BCAAB5AE4770}"/>
              </a:ext>
            </a:extLst>
          </p:cNvPr>
          <p:cNvSpPr/>
          <p:nvPr/>
        </p:nvSpPr>
        <p:spPr>
          <a:xfrm>
            <a:off x="1015665" y="2710251"/>
            <a:ext cx="5080333" cy="319895"/>
          </a:xfrm>
          <a:prstGeom prst="rect">
            <a:avLst/>
          </a:prstGeom>
          <a:solidFill>
            <a:srgbClr val="FF00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6" name="Rectángulo 25">
            <a:extLst>
              <a:ext uri="{FF2B5EF4-FFF2-40B4-BE49-F238E27FC236}">
                <a16:creationId xmlns:a16="http://schemas.microsoft.com/office/drawing/2014/main" id="{5BFA7D42-1243-DF46-8C37-C47083A5BA88}"/>
              </a:ext>
            </a:extLst>
          </p:cNvPr>
          <p:cNvSpPr/>
          <p:nvPr/>
        </p:nvSpPr>
        <p:spPr>
          <a:xfrm>
            <a:off x="1041660" y="3079583"/>
            <a:ext cx="5080333" cy="319895"/>
          </a:xfrm>
          <a:prstGeom prst="rect">
            <a:avLst/>
          </a:prstGeom>
          <a:solidFill>
            <a:srgbClr val="FF00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7" name="Rectángulo 26">
            <a:extLst>
              <a:ext uri="{FF2B5EF4-FFF2-40B4-BE49-F238E27FC236}">
                <a16:creationId xmlns:a16="http://schemas.microsoft.com/office/drawing/2014/main" id="{61B2B9FE-8DA1-4A48-8E6D-10513810EF28}"/>
              </a:ext>
            </a:extLst>
          </p:cNvPr>
          <p:cNvSpPr/>
          <p:nvPr/>
        </p:nvSpPr>
        <p:spPr>
          <a:xfrm>
            <a:off x="1041660" y="3431740"/>
            <a:ext cx="5054338" cy="300665"/>
          </a:xfrm>
          <a:prstGeom prst="rect">
            <a:avLst/>
          </a:prstGeom>
          <a:solidFill>
            <a:srgbClr val="FF00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8" name="Rectángulo 27">
            <a:extLst>
              <a:ext uri="{FF2B5EF4-FFF2-40B4-BE49-F238E27FC236}">
                <a16:creationId xmlns:a16="http://schemas.microsoft.com/office/drawing/2014/main" id="{92201CB4-10DE-DD46-B2C8-4C19D76E6650}"/>
              </a:ext>
            </a:extLst>
          </p:cNvPr>
          <p:cNvSpPr/>
          <p:nvPr/>
        </p:nvSpPr>
        <p:spPr>
          <a:xfrm>
            <a:off x="1041660" y="3774336"/>
            <a:ext cx="1599940" cy="300665"/>
          </a:xfrm>
          <a:prstGeom prst="rect">
            <a:avLst/>
          </a:prstGeom>
          <a:solidFill>
            <a:srgbClr val="FF00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9" name="Rectángulo 28">
            <a:extLst>
              <a:ext uri="{FF2B5EF4-FFF2-40B4-BE49-F238E27FC236}">
                <a16:creationId xmlns:a16="http://schemas.microsoft.com/office/drawing/2014/main" id="{04C85FCE-A440-8D4B-8220-CDCBF2915034}"/>
              </a:ext>
            </a:extLst>
          </p:cNvPr>
          <p:cNvSpPr/>
          <p:nvPr/>
        </p:nvSpPr>
        <p:spPr>
          <a:xfrm>
            <a:off x="2356347" y="4129472"/>
            <a:ext cx="3765646" cy="319895"/>
          </a:xfrm>
          <a:prstGeom prst="rect">
            <a:avLst/>
          </a:prstGeom>
          <a:solidFill>
            <a:srgbClr val="0070C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0" name="Rectángulo 29">
            <a:extLst>
              <a:ext uri="{FF2B5EF4-FFF2-40B4-BE49-F238E27FC236}">
                <a16:creationId xmlns:a16="http://schemas.microsoft.com/office/drawing/2014/main" id="{67ED3FFB-7CE6-3346-96F0-B7765375CA20}"/>
              </a:ext>
            </a:extLst>
          </p:cNvPr>
          <p:cNvSpPr/>
          <p:nvPr/>
        </p:nvSpPr>
        <p:spPr>
          <a:xfrm>
            <a:off x="1067653" y="4486582"/>
            <a:ext cx="5054339" cy="300665"/>
          </a:xfrm>
          <a:prstGeom prst="rect">
            <a:avLst/>
          </a:prstGeom>
          <a:solidFill>
            <a:srgbClr val="0070C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1" name="Rectángulo 30">
            <a:extLst>
              <a:ext uri="{FF2B5EF4-FFF2-40B4-BE49-F238E27FC236}">
                <a16:creationId xmlns:a16="http://schemas.microsoft.com/office/drawing/2014/main" id="{CD5BF361-B2E0-6C47-8FD1-F5BC6BEAE0E0}"/>
              </a:ext>
            </a:extLst>
          </p:cNvPr>
          <p:cNvSpPr/>
          <p:nvPr/>
        </p:nvSpPr>
        <p:spPr>
          <a:xfrm>
            <a:off x="1067653" y="4828108"/>
            <a:ext cx="5054339" cy="300665"/>
          </a:xfrm>
          <a:prstGeom prst="rect">
            <a:avLst/>
          </a:prstGeom>
          <a:solidFill>
            <a:srgbClr val="0070C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2" name="Rectángulo 31">
            <a:extLst>
              <a:ext uri="{FF2B5EF4-FFF2-40B4-BE49-F238E27FC236}">
                <a16:creationId xmlns:a16="http://schemas.microsoft.com/office/drawing/2014/main" id="{907FAD2E-7AB1-774E-94D0-5BF13500E9D6}"/>
              </a:ext>
            </a:extLst>
          </p:cNvPr>
          <p:cNvSpPr/>
          <p:nvPr/>
        </p:nvSpPr>
        <p:spPr>
          <a:xfrm>
            <a:off x="1054656" y="5170077"/>
            <a:ext cx="1599941" cy="300665"/>
          </a:xfrm>
          <a:prstGeom prst="rect">
            <a:avLst/>
          </a:prstGeom>
          <a:solidFill>
            <a:srgbClr val="0070C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3" name="Rectángulo 32">
            <a:extLst>
              <a:ext uri="{FF2B5EF4-FFF2-40B4-BE49-F238E27FC236}">
                <a16:creationId xmlns:a16="http://schemas.microsoft.com/office/drawing/2014/main" id="{DE28CF70-A62B-1A4A-9B13-A10498683963}"/>
              </a:ext>
            </a:extLst>
          </p:cNvPr>
          <p:cNvSpPr/>
          <p:nvPr/>
        </p:nvSpPr>
        <p:spPr>
          <a:xfrm>
            <a:off x="1067652" y="5495035"/>
            <a:ext cx="5028345" cy="341753"/>
          </a:xfrm>
          <a:prstGeom prst="rect">
            <a:avLst/>
          </a:prstGeom>
          <a:solidFill>
            <a:srgbClr val="7030A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4" name="Rectángulo 33">
            <a:extLst>
              <a:ext uri="{FF2B5EF4-FFF2-40B4-BE49-F238E27FC236}">
                <a16:creationId xmlns:a16="http://schemas.microsoft.com/office/drawing/2014/main" id="{48B68564-BECB-C747-9FCD-49F67C1DC65A}"/>
              </a:ext>
            </a:extLst>
          </p:cNvPr>
          <p:cNvSpPr/>
          <p:nvPr/>
        </p:nvSpPr>
        <p:spPr>
          <a:xfrm>
            <a:off x="1093648" y="5864891"/>
            <a:ext cx="3347724" cy="341753"/>
          </a:xfrm>
          <a:prstGeom prst="rect">
            <a:avLst/>
          </a:prstGeom>
          <a:solidFill>
            <a:srgbClr val="7030A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5" name="CuadroTexto 34">
            <a:extLst>
              <a:ext uri="{FF2B5EF4-FFF2-40B4-BE49-F238E27FC236}">
                <a16:creationId xmlns:a16="http://schemas.microsoft.com/office/drawing/2014/main" id="{B19F2DFE-5557-194C-BBF7-0553BF65A48B}"/>
              </a:ext>
            </a:extLst>
          </p:cNvPr>
          <p:cNvSpPr txBox="1"/>
          <p:nvPr/>
        </p:nvSpPr>
        <p:spPr>
          <a:xfrm>
            <a:off x="6610915" y="5816663"/>
            <a:ext cx="5057795" cy="830997"/>
          </a:xfrm>
          <a:prstGeom prst="rect">
            <a:avLst/>
          </a:prstGeom>
          <a:noFill/>
        </p:spPr>
        <p:txBody>
          <a:bodyPr wrap="square" rtlCol="0">
            <a:spAutoFit/>
          </a:bodyPr>
          <a:lstStyle/>
          <a:p>
            <a:pPr algn="ctr"/>
            <a:r>
              <a:rPr lang="es-ES_tradnl" sz="2400" i="1" dirty="0"/>
              <a:t>¿Cuáles son saberes didácticos y cuáles no?</a:t>
            </a:r>
          </a:p>
        </p:txBody>
      </p:sp>
      <p:sp>
        <p:nvSpPr>
          <p:cNvPr id="36" name="CuadroTexto 35">
            <a:extLst>
              <a:ext uri="{FF2B5EF4-FFF2-40B4-BE49-F238E27FC236}">
                <a16:creationId xmlns:a16="http://schemas.microsoft.com/office/drawing/2014/main" id="{293283E0-9483-B046-BB02-4D0D5EC95631}"/>
              </a:ext>
            </a:extLst>
          </p:cNvPr>
          <p:cNvSpPr txBox="1"/>
          <p:nvPr/>
        </p:nvSpPr>
        <p:spPr>
          <a:xfrm rot="16200000">
            <a:off x="-5225108" y="1290250"/>
            <a:ext cx="10907371" cy="276999"/>
          </a:xfrm>
          <a:prstGeom prst="rect">
            <a:avLst/>
          </a:prstGeom>
          <a:noFill/>
        </p:spPr>
        <p:txBody>
          <a:bodyPr wrap="square" rtlCol="0">
            <a:spAutoFit/>
          </a:bodyPr>
          <a:lstStyle/>
          <a:p>
            <a:r>
              <a:rPr lang="es-ES" sz="1200" dirty="0"/>
              <a:t>Maldonado, M. (2019) X Jornadas Disciplinares de Ciencias de la Educación, Catamarca, Argentina</a:t>
            </a:r>
          </a:p>
        </p:txBody>
      </p:sp>
    </p:spTree>
    <p:extLst>
      <p:ext uri="{BB962C8B-B14F-4D97-AF65-F5344CB8AC3E}">
        <p14:creationId xmlns:p14="http://schemas.microsoft.com/office/powerpoint/2010/main" val="181227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5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0"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500"/>
                                        <p:tgtEl>
                                          <p:spTgt spid="27"/>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10"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500"/>
                                        <p:tgtEl>
                                          <p:spTgt spid="3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500"/>
                                        <p:tgtEl>
                                          <p:spTgt spid="31"/>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fade">
                                      <p:cBhvr>
                                        <p:cTn id="65" dur="500"/>
                                        <p:tgtEl>
                                          <p:spTgt spid="32"/>
                                        </p:tgtEl>
                                      </p:cBhvr>
                                    </p:animEffect>
                                  </p:childTnLst>
                                </p:cTn>
                              </p:par>
                              <p:par>
                                <p:cTn id="66" presetID="1" presetClass="entr" presetSubtype="0" fill="hold" grpId="0" nodeType="withEffect">
                                  <p:stCondLst>
                                    <p:cond delay="0"/>
                                  </p:stCondLst>
                                  <p:childTnLst>
                                    <p:set>
                                      <p:cBhvr>
                                        <p:cTn id="67" dur="1" fill="hold">
                                          <p:stCondLst>
                                            <p:cond delay="0"/>
                                          </p:stCondLst>
                                        </p:cTn>
                                        <p:tgtEl>
                                          <p:spTgt spid="13"/>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fade">
                                      <p:cBhvr>
                                        <p:cTn id="72" dur="500"/>
                                        <p:tgtEl>
                                          <p:spTgt spid="33"/>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fade">
                                      <p:cBhvr>
                                        <p:cTn id="75" dur="500"/>
                                        <p:tgtEl>
                                          <p:spTgt spid="34"/>
                                        </p:tgtEl>
                                      </p:cBhvr>
                                    </p:animEffect>
                                  </p:childTnLst>
                                </p:cTn>
                              </p:par>
                              <p:par>
                                <p:cTn id="76" presetID="1" presetClass="entr" presetSubtype="0" fill="hold" grpId="0" nodeType="withEffect">
                                  <p:stCondLst>
                                    <p:cond delay="0"/>
                                  </p:stCondLst>
                                  <p:childTnLst>
                                    <p:set>
                                      <p:cBhvr>
                                        <p:cTn id="77" dur="1" fill="hold">
                                          <p:stCondLst>
                                            <p:cond delay="0"/>
                                          </p:stCondLst>
                                        </p:cTn>
                                        <p:tgtEl>
                                          <p:spTgt spid="15"/>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2"/>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14"/>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17"/>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10" grpId="0"/>
      <p:bldP spid="11" grpId="0"/>
      <p:bldP spid="12" grpId="0"/>
      <p:bldP spid="13" grpId="0"/>
      <p:bldP spid="14" grpId="0"/>
      <p:bldP spid="15" grpId="0"/>
      <p:bldP spid="17" grpId="0"/>
      <p:bldP spid="19" grpId="0" animBg="1"/>
      <p:bldP spid="20" grpId="0" animBg="1"/>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97BD71-9592-4E43-B758-82B42F8D9D84}"/>
              </a:ext>
            </a:extLst>
          </p:cNvPr>
          <p:cNvSpPr>
            <a:spLocks noGrp="1"/>
          </p:cNvSpPr>
          <p:nvPr>
            <p:ph type="title"/>
          </p:nvPr>
        </p:nvSpPr>
        <p:spPr/>
        <p:txBody>
          <a:bodyPr/>
          <a:lstStyle/>
          <a:p>
            <a:r>
              <a:rPr lang="es-ES_tradnl" dirty="0"/>
              <a:t>El </a:t>
            </a:r>
            <a:r>
              <a:rPr lang="es-ES_tradnl" i="1" dirty="0"/>
              <a:t>repertorio didáctico</a:t>
            </a:r>
            <a:r>
              <a:rPr lang="es-ES_tradnl" dirty="0"/>
              <a:t>, un conjunto de saberes eclécticos</a:t>
            </a:r>
          </a:p>
        </p:txBody>
      </p:sp>
      <p:sp>
        <p:nvSpPr>
          <p:cNvPr id="3" name="CuadroTexto 2">
            <a:extLst>
              <a:ext uri="{FF2B5EF4-FFF2-40B4-BE49-F238E27FC236}">
                <a16:creationId xmlns:a16="http://schemas.microsoft.com/office/drawing/2014/main" id="{D263B9A0-C886-BA47-B071-8479BBEBF1B9}"/>
              </a:ext>
            </a:extLst>
          </p:cNvPr>
          <p:cNvSpPr txBox="1"/>
          <p:nvPr/>
        </p:nvSpPr>
        <p:spPr>
          <a:xfrm>
            <a:off x="1493453" y="3785921"/>
            <a:ext cx="1726755" cy="461665"/>
          </a:xfrm>
          <a:prstGeom prst="rect">
            <a:avLst/>
          </a:prstGeom>
          <a:noFill/>
        </p:spPr>
        <p:txBody>
          <a:bodyPr wrap="none" rtlCol="0">
            <a:spAutoFit/>
          </a:bodyPr>
          <a:lstStyle/>
          <a:p>
            <a:r>
              <a:rPr lang="es-ES_tradnl" sz="2400" dirty="0"/>
              <a:t>Profesional</a:t>
            </a:r>
          </a:p>
        </p:txBody>
      </p:sp>
      <p:sp>
        <p:nvSpPr>
          <p:cNvPr id="4" name="CuadroTexto 3">
            <a:extLst>
              <a:ext uri="{FF2B5EF4-FFF2-40B4-BE49-F238E27FC236}">
                <a16:creationId xmlns:a16="http://schemas.microsoft.com/office/drawing/2014/main" id="{0B65FA31-6919-A24B-AF27-82EE2922341B}"/>
              </a:ext>
            </a:extLst>
          </p:cNvPr>
          <p:cNvSpPr txBox="1"/>
          <p:nvPr/>
        </p:nvSpPr>
        <p:spPr>
          <a:xfrm>
            <a:off x="7948110" y="2697393"/>
            <a:ext cx="4004622" cy="461665"/>
          </a:xfrm>
          <a:prstGeom prst="rect">
            <a:avLst/>
          </a:prstGeom>
          <a:noFill/>
        </p:spPr>
        <p:txBody>
          <a:bodyPr wrap="none" rtlCol="0">
            <a:spAutoFit/>
          </a:bodyPr>
          <a:lstStyle/>
          <a:p>
            <a:r>
              <a:rPr lang="es-ES_tradnl" sz="2400" dirty="0"/>
              <a:t>Formación inicial o continua</a:t>
            </a:r>
          </a:p>
        </p:txBody>
      </p:sp>
      <p:sp>
        <p:nvSpPr>
          <p:cNvPr id="5" name="CuadroTexto 4">
            <a:extLst>
              <a:ext uri="{FF2B5EF4-FFF2-40B4-BE49-F238E27FC236}">
                <a16:creationId xmlns:a16="http://schemas.microsoft.com/office/drawing/2014/main" id="{0C728667-6FD5-FC44-855F-52CDDF250283}"/>
              </a:ext>
            </a:extLst>
          </p:cNvPr>
          <p:cNvSpPr txBox="1"/>
          <p:nvPr/>
        </p:nvSpPr>
        <p:spPr>
          <a:xfrm>
            <a:off x="3884780" y="5710535"/>
            <a:ext cx="2393156" cy="461665"/>
          </a:xfrm>
          <a:prstGeom prst="rect">
            <a:avLst/>
          </a:prstGeom>
          <a:noFill/>
        </p:spPr>
        <p:txBody>
          <a:bodyPr wrap="none" rtlCol="0">
            <a:spAutoFit/>
          </a:bodyPr>
          <a:lstStyle/>
          <a:p>
            <a:r>
              <a:rPr lang="es-ES_tradnl" sz="2400" dirty="0"/>
              <a:t>Teorías oficiales</a:t>
            </a:r>
          </a:p>
        </p:txBody>
      </p:sp>
      <p:sp>
        <p:nvSpPr>
          <p:cNvPr id="6" name="CuadroTexto 5">
            <a:extLst>
              <a:ext uri="{FF2B5EF4-FFF2-40B4-BE49-F238E27FC236}">
                <a16:creationId xmlns:a16="http://schemas.microsoft.com/office/drawing/2014/main" id="{A984B74A-9D11-A249-BD19-DDBBE7B8545D}"/>
              </a:ext>
            </a:extLst>
          </p:cNvPr>
          <p:cNvSpPr txBox="1"/>
          <p:nvPr/>
        </p:nvSpPr>
        <p:spPr>
          <a:xfrm>
            <a:off x="2616355" y="2710105"/>
            <a:ext cx="3661580" cy="461665"/>
          </a:xfrm>
          <a:prstGeom prst="rect">
            <a:avLst/>
          </a:prstGeom>
          <a:noFill/>
        </p:spPr>
        <p:txBody>
          <a:bodyPr wrap="none" rtlCol="0">
            <a:spAutoFit/>
          </a:bodyPr>
          <a:lstStyle/>
          <a:p>
            <a:r>
              <a:rPr lang="es-ES_tradnl" sz="2400" dirty="0"/>
              <a:t>Historia como aprendices</a:t>
            </a:r>
          </a:p>
        </p:txBody>
      </p:sp>
      <p:sp>
        <p:nvSpPr>
          <p:cNvPr id="7" name="CuadroTexto 6">
            <a:extLst>
              <a:ext uri="{FF2B5EF4-FFF2-40B4-BE49-F238E27FC236}">
                <a16:creationId xmlns:a16="http://schemas.microsoft.com/office/drawing/2014/main" id="{C3FCF2EC-91B9-164A-913C-BF2E4A8A0B60}"/>
              </a:ext>
            </a:extLst>
          </p:cNvPr>
          <p:cNvSpPr txBox="1"/>
          <p:nvPr/>
        </p:nvSpPr>
        <p:spPr>
          <a:xfrm>
            <a:off x="1270635" y="4636695"/>
            <a:ext cx="1949573" cy="461665"/>
          </a:xfrm>
          <a:prstGeom prst="rect">
            <a:avLst/>
          </a:prstGeom>
          <a:noFill/>
        </p:spPr>
        <p:txBody>
          <a:bodyPr wrap="none" rtlCol="0">
            <a:spAutoFit/>
          </a:bodyPr>
          <a:lstStyle/>
          <a:p>
            <a:r>
              <a:rPr lang="es-ES_tradnl" sz="2400" dirty="0"/>
              <a:t>Sociocultural</a:t>
            </a:r>
          </a:p>
        </p:txBody>
      </p:sp>
      <p:sp>
        <p:nvSpPr>
          <p:cNvPr id="8" name="CuadroTexto 7">
            <a:extLst>
              <a:ext uri="{FF2B5EF4-FFF2-40B4-BE49-F238E27FC236}">
                <a16:creationId xmlns:a16="http://schemas.microsoft.com/office/drawing/2014/main" id="{3930A1D4-8899-A845-B2B2-F7FD4787C468}"/>
              </a:ext>
            </a:extLst>
          </p:cNvPr>
          <p:cNvSpPr txBox="1"/>
          <p:nvPr/>
        </p:nvSpPr>
        <p:spPr>
          <a:xfrm>
            <a:off x="842099" y="4229380"/>
            <a:ext cx="2375971" cy="461665"/>
          </a:xfrm>
          <a:prstGeom prst="rect">
            <a:avLst/>
          </a:prstGeom>
          <a:noFill/>
        </p:spPr>
        <p:txBody>
          <a:bodyPr wrap="none" rtlCol="0">
            <a:spAutoFit/>
          </a:bodyPr>
          <a:lstStyle/>
          <a:p>
            <a:r>
              <a:rPr lang="es-ES_tradnl" sz="2400" dirty="0"/>
              <a:t>Objeto de saber</a:t>
            </a:r>
          </a:p>
        </p:txBody>
      </p:sp>
      <p:sp>
        <p:nvSpPr>
          <p:cNvPr id="9" name="CuadroTexto 8">
            <a:extLst>
              <a:ext uri="{FF2B5EF4-FFF2-40B4-BE49-F238E27FC236}">
                <a16:creationId xmlns:a16="http://schemas.microsoft.com/office/drawing/2014/main" id="{55A1CB46-008C-2843-8BDF-2FF9DB778167}"/>
              </a:ext>
            </a:extLst>
          </p:cNvPr>
          <p:cNvSpPr txBox="1"/>
          <p:nvPr/>
        </p:nvSpPr>
        <p:spPr>
          <a:xfrm>
            <a:off x="3663791" y="4237264"/>
            <a:ext cx="1949573" cy="461665"/>
          </a:xfrm>
          <a:prstGeom prst="rect">
            <a:avLst/>
          </a:prstGeom>
          <a:noFill/>
        </p:spPr>
        <p:txBody>
          <a:bodyPr wrap="none" rtlCol="0">
            <a:spAutoFit/>
          </a:bodyPr>
          <a:lstStyle/>
          <a:p>
            <a:r>
              <a:rPr lang="es-ES_tradnl" sz="2400" dirty="0"/>
              <a:t>Experiencias</a:t>
            </a:r>
          </a:p>
        </p:txBody>
      </p:sp>
      <p:sp>
        <p:nvSpPr>
          <p:cNvPr id="10" name="CuadroTexto 9">
            <a:extLst>
              <a:ext uri="{FF2B5EF4-FFF2-40B4-BE49-F238E27FC236}">
                <a16:creationId xmlns:a16="http://schemas.microsoft.com/office/drawing/2014/main" id="{71CE6A01-A6B5-1D4C-80C8-0B840CD50F0D}"/>
              </a:ext>
            </a:extLst>
          </p:cNvPr>
          <p:cNvSpPr txBox="1"/>
          <p:nvPr/>
        </p:nvSpPr>
        <p:spPr>
          <a:xfrm>
            <a:off x="8576422" y="4237265"/>
            <a:ext cx="3147015" cy="461665"/>
          </a:xfrm>
          <a:prstGeom prst="rect">
            <a:avLst/>
          </a:prstGeom>
          <a:noFill/>
        </p:spPr>
        <p:txBody>
          <a:bodyPr wrap="none" rtlCol="0">
            <a:spAutoFit/>
          </a:bodyPr>
          <a:lstStyle/>
          <a:p>
            <a:r>
              <a:rPr lang="es-ES_tradnl" sz="2400" dirty="0"/>
              <a:t>Contacto con colegas</a:t>
            </a:r>
          </a:p>
        </p:txBody>
      </p:sp>
      <p:sp>
        <p:nvSpPr>
          <p:cNvPr id="11" name="CuadroTexto 10">
            <a:extLst>
              <a:ext uri="{FF2B5EF4-FFF2-40B4-BE49-F238E27FC236}">
                <a16:creationId xmlns:a16="http://schemas.microsoft.com/office/drawing/2014/main" id="{A63B09EB-205A-A14C-BCFE-AB39A45229D8}"/>
              </a:ext>
            </a:extLst>
          </p:cNvPr>
          <p:cNvSpPr txBox="1"/>
          <p:nvPr/>
        </p:nvSpPr>
        <p:spPr>
          <a:xfrm>
            <a:off x="7948110" y="5710535"/>
            <a:ext cx="2941831" cy="461665"/>
          </a:xfrm>
          <a:prstGeom prst="rect">
            <a:avLst/>
          </a:prstGeom>
          <a:noFill/>
        </p:spPr>
        <p:txBody>
          <a:bodyPr wrap="none" rtlCol="0">
            <a:spAutoFit/>
          </a:bodyPr>
          <a:lstStyle/>
          <a:p>
            <a:r>
              <a:rPr lang="es-ES_tradnl" sz="2400" dirty="0"/>
              <a:t>Normas curriculares</a:t>
            </a:r>
          </a:p>
        </p:txBody>
      </p:sp>
      <p:cxnSp>
        <p:nvCxnSpPr>
          <p:cNvPr id="13" name="Conector recto 12">
            <a:extLst>
              <a:ext uri="{FF2B5EF4-FFF2-40B4-BE49-F238E27FC236}">
                <a16:creationId xmlns:a16="http://schemas.microsoft.com/office/drawing/2014/main" id="{9C8565D9-0807-3E4F-B1C0-6E3E02C0381F}"/>
              </a:ext>
            </a:extLst>
          </p:cNvPr>
          <p:cNvCxnSpPr>
            <a:stCxn id="4" idx="1"/>
            <a:endCxn id="5" idx="3"/>
          </p:cNvCxnSpPr>
          <p:nvPr/>
        </p:nvCxnSpPr>
        <p:spPr>
          <a:xfrm flipH="1">
            <a:off x="6277936" y="2928226"/>
            <a:ext cx="1670174" cy="3013142"/>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14" name="Conector recto 13">
            <a:extLst>
              <a:ext uri="{FF2B5EF4-FFF2-40B4-BE49-F238E27FC236}">
                <a16:creationId xmlns:a16="http://schemas.microsoft.com/office/drawing/2014/main" id="{1387D5FF-DDB4-A340-A4DA-616C01640C81}"/>
              </a:ext>
            </a:extLst>
          </p:cNvPr>
          <p:cNvCxnSpPr>
            <a:cxnSpLocks/>
            <a:stCxn id="11" idx="1"/>
            <a:endCxn id="6" idx="3"/>
          </p:cNvCxnSpPr>
          <p:nvPr/>
        </p:nvCxnSpPr>
        <p:spPr>
          <a:xfrm flipH="1" flipV="1">
            <a:off x="6277935" y="2940938"/>
            <a:ext cx="1670175" cy="3000430"/>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17" name="Conector recto 16">
            <a:extLst>
              <a:ext uri="{FF2B5EF4-FFF2-40B4-BE49-F238E27FC236}">
                <a16:creationId xmlns:a16="http://schemas.microsoft.com/office/drawing/2014/main" id="{A6FD2BC0-54D0-5140-AAAE-392869EE8CD8}"/>
              </a:ext>
            </a:extLst>
          </p:cNvPr>
          <p:cNvCxnSpPr>
            <a:cxnSpLocks/>
            <a:stCxn id="10" idx="1"/>
            <a:endCxn id="9" idx="3"/>
          </p:cNvCxnSpPr>
          <p:nvPr/>
        </p:nvCxnSpPr>
        <p:spPr>
          <a:xfrm flipH="1" flipV="1">
            <a:off x="5613364" y="4468097"/>
            <a:ext cx="2963058" cy="1"/>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20" name="Conector recto 19">
            <a:extLst>
              <a:ext uri="{FF2B5EF4-FFF2-40B4-BE49-F238E27FC236}">
                <a16:creationId xmlns:a16="http://schemas.microsoft.com/office/drawing/2014/main" id="{EC917574-A2B3-E34A-BCA8-91370CAD71A1}"/>
              </a:ext>
            </a:extLst>
          </p:cNvPr>
          <p:cNvCxnSpPr>
            <a:cxnSpLocks/>
            <a:stCxn id="4" idx="1"/>
            <a:endCxn id="9" idx="3"/>
          </p:cNvCxnSpPr>
          <p:nvPr/>
        </p:nvCxnSpPr>
        <p:spPr>
          <a:xfrm flipH="1">
            <a:off x="5613364" y="2928226"/>
            <a:ext cx="2334746" cy="1539871"/>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23" name="Conector recto 22">
            <a:extLst>
              <a:ext uri="{FF2B5EF4-FFF2-40B4-BE49-F238E27FC236}">
                <a16:creationId xmlns:a16="http://schemas.microsoft.com/office/drawing/2014/main" id="{235570F2-39A8-3941-A089-86D38A56EE9D}"/>
              </a:ext>
            </a:extLst>
          </p:cNvPr>
          <p:cNvCxnSpPr>
            <a:cxnSpLocks/>
            <a:stCxn id="11" idx="1"/>
            <a:endCxn id="9" idx="3"/>
          </p:cNvCxnSpPr>
          <p:nvPr/>
        </p:nvCxnSpPr>
        <p:spPr>
          <a:xfrm flipH="1" flipV="1">
            <a:off x="5613364" y="4468097"/>
            <a:ext cx="2334746" cy="1473271"/>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26" name="Conector recto 25">
            <a:extLst>
              <a:ext uri="{FF2B5EF4-FFF2-40B4-BE49-F238E27FC236}">
                <a16:creationId xmlns:a16="http://schemas.microsoft.com/office/drawing/2014/main" id="{E9B040F5-36D2-0748-A51A-819E13B3612B}"/>
              </a:ext>
            </a:extLst>
          </p:cNvPr>
          <p:cNvCxnSpPr>
            <a:cxnSpLocks/>
            <a:stCxn id="11" idx="1"/>
            <a:endCxn id="4" idx="1"/>
          </p:cNvCxnSpPr>
          <p:nvPr/>
        </p:nvCxnSpPr>
        <p:spPr>
          <a:xfrm flipV="1">
            <a:off x="7948110" y="2928226"/>
            <a:ext cx="0" cy="3013142"/>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31" name="Conector recto 30">
            <a:extLst>
              <a:ext uri="{FF2B5EF4-FFF2-40B4-BE49-F238E27FC236}">
                <a16:creationId xmlns:a16="http://schemas.microsoft.com/office/drawing/2014/main" id="{A3440F9E-F7D7-3741-A225-2C83540C5B2E}"/>
              </a:ext>
            </a:extLst>
          </p:cNvPr>
          <p:cNvCxnSpPr>
            <a:cxnSpLocks/>
            <a:stCxn id="11" idx="1"/>
            <a:endCxn id="10" idx="1"/>
          </p:cNvCxnSpPr>
          <p:nvPr/>
        </p:nvCxnSpPr>
        <p:spPr>
          <a:xfrm flipV="1">
            <a:off x="7948110" y="4468098"/>
            <a:ext cx="628312" cy="1473270"/>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34" name="Conector recto 33">
            <a:extLst>
              <a:ext uri="{FF2B5EF4-FFF2-40B4-BE49-F238E27FC236}">
                <a16:creationId xmlns:a16="http://schemas.microsoft.com/office/drawing/2014/main" id="{7FD7867A-A3B0-F942-BA13-2F63CBC5ABAD}"/>
              </a:ext>
            </a:extLst>
          </p:cNvPr>
          <p:cNvCxnSpPr>
            <a:cxnSpLocks/>
            <a:stCxn id="10" idx="1"/>
            <a:endCxn id="4" idx="1"/>
          </p:cNvCxnSpPr>
          <p:nvPr/>
        </p:nvCxnSpPr>
        <p:spPr>
          <a:xfrm flipH="1" flipV="1">
            <a:off x="7948110" y="2928226"/>
            <a:ext cx="628312" cy="1539872"/>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37" name="Conector recto 36">
            <a:extLst>
              <a:ext uri="{FF2B5EF4-FFF2-40B4-BE49-F238E27FC236}">
                <a16:creationId xmlns:a16="http://schemas.microsoft.com/office/drawing/2014/main" id="{F06DEDBA-6FA7-E14C-9CA2-404F5CEABEA2}"/>
              </a:ext>
            </a:extLst>
          </p:cNvPr>
          <p:cNvCxnSpPr>
            <a:cxnSpLocks/>
            <a:stCxn id="10" idx="1"/>
            <a:endCxn id="6" idx="3"/>
          </p:cNvCxnSpPr>
          <p:nvPr/>
        </p:nvCxnSpPr>
        <p:spPr>
          <a:xfrm flipH="1" flipV="1">
            <a:off x="6277935" y="2940938"/>
            <a:ext cx="2298487" cy="1527160"/>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40" name="Conector recto 39">
            <a:extLst>
              <a:ext uri="{FF2B5EF4-FFF2-40B4-BE49-F238E27FC236}">
                <a16:creationId xmlns:a16="http://schemas.microsoft.com/office/drawing/2014/main" id="{6544DFF5-E992-B849-B3FA-5B6CB529D33D}"/>
              </a:ext>
            </a:extLst>
          </p:cNvPr>
          <p:cNvCxnSpPr>
            <a:cxnSpLocks/>
            <a:stCxn id="10" idx="1"/>
            <a:endCxn id="5" idx="3"/>
          </p:cNvCxnSpPr>
          <p:nvPr/>
        </p:nvCxnSpPr>
        <p:spPr>
          <a:xfrm flipH="1">
            <a:off x="6277936" y="4468098"/>
            <a:ext cx="2298486" cy="1473270"/>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43" name="Conector recto 42">
            <a:extLst>
              <a:ext uri="{FF2B5EF4-FFF2-40B4-BE49-F238E27FC236}">
                <a16:creationId xmlns:a16="http://schemas.microsoft.com/office/drawing/2014/main" id="{ADD950BF-0D2D-C04A-8B58-DD89593144A3}"/>
              </a:ext>
            </a:extLst>
          </p:cNvPr>
          <p:cNvCxnSpPr>
            <a:cxnSpLocks/>
            <a:stCxn id="5" idx="3"/>
            <a:endCxn id="9" idx="3"/>
          </p:cNvCxnSpPr>
          <p:nvPr/>
        </p:nvCxnSpPr>
        <p:spPr>
          <a:xfrm flipH="1" flipV="1">
            <a:off x="5613364" y="4468097"/>
            <a:ext cx="664572" cy="1473271"/>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46" name="Conector recto 45">
            <a:extLst>
              <a:ext uri="{FF2B5EF4-FFF2-40B4-BE49-F238E27FC236}">
                <a16:creationId xmlns:a16="http://schemas.microsoft.com/office/drawing/2014/main" id="{D057D582-A457-C549-BCF1-2843AD868D2D}"/>
              </a:ext>
            </a:extLst>
          </p:cNvPr>
          <p:cNvCxnSpPr>
            <a:cxnSpLocks/>
            <a:stCxn id="6" idx="3"/>
            <a:endCxn id="9" idx="3"/>
          </p:cNvCxnSpPr>
          <p:nvPr/>
        </p:nvCxnSpPr>
        <p:spPr>
          <a:xfrm flipH="1">
            <a:off x="5613364" y="2940938"/>
            <a:ext cx="664571" cy="1527159"/>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49" name="Conector recto 48">
            <a:extLst>
              <a:ext uri="{FF2B5EF4-FFF2-40B4-BE49-F238E27FC236}">
                <a16:creationId xmlns:a16="http://schemas.microsoft.com/office/drawing/2014/main" id="{1ACE6B56-46E2-C746-958A-B13F7E353B65}"/>
              </a:ext>
            </a:extLst>
          </p:cNvPr>
          <p:cNvCxnSpPr>
            <a:cxnSpLocks/>
            <a:stCxn id="4" idx="1"/>
            <a:endCxn id="6" idx="3"/>
          </p:cNvCxnSpPr>
          <p:nvPr/>
        </p:nvCxnSpPr>
        <p:spPr>
          <a:xfrm flipH="1">
            <a:off x="6277935" y="2928226"/>
            <a:ext cx="1670175" cy="12712"/>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52" name="Conector recto 51">
            <a:extLst>
              <a:ext uri="{FF2B5EF4-FFF2-40B4-BE49-F238E27FC236}">
                <a16:creationId xmlns:a16="http://schemas.microsoft.com/office/drawing/2014/main" id="{80969989-5573-5442-8E0B-CFBA75A7BA8A}"/>
              </a:ext>
            </a:extLst>
          </p:cNvPr>
          <p:cNvCxnSpPr>
            <a:cxnSpLocks/>
            <a:stCxn id="11" idx="1"/>
            <a:endCxn id="5" idx="3"/>
          </p:cNvCxnSpPr>
          <p:nvPr/>
        </p:nvCxnSpPr>
        <p:spPr>
          <a:xfrm flipH="1">
            <a:off x="6277936" y="5941368"/>
            <a:ext cx="1670174" cy="0"/>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55" name="Conector recto 54">
            <a:extLst>
              <a:ext uri="{FF2B5EF4-FFF2-40B4-BE49-F238E27FC236}">
                <a16:creationId xmlns:a16="http://schemas.microsoft.com/office/drawing/2014/main" id="{296FA7C7-D57F-F043-AD14-B33DF883C8EA}"/>
              </a:ext>
            </a:extLst>
          </p:cNvPr>
          <p:cNvCxnSpPr>
            <a:cxnSpLocks/>
            <a:stCxn id="5" idx="3"/>
            <a:endCxn id="6" idx="3"/>
          </p:cNvCxnSpPr>
          <p:nvPr/>
        </p:nvCxnSpPr>
        <p:spPr>
          <a:xfrm flipH="1" flipV="1">
            <a:off x="6277935" y="2940938"/>
            <a:ext cx="1" cy="3000430"/>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cxnSp>
        <p:nvCxnSpPr>
          <p:cNvPr id="58" name="Conector recto 57">
            <a:extLst>
              <a:ext uri="{FF2B5EF4-FFF2-40B4-BE49-F238E27FC236}">
                <a16:creationId xmlns:a16="http://schemas.microsoft.com/office/drawing/2014/main" id="{335FCB7F-AFD0-5249-BD67-CBE2E6099405}"/>
              </a:ext>
            </a:extLst>
          </p:cNvPr>
          <p:cNvCxnSpPr>
            <a:cxnSpLocks/>
            <a:stCxn id="9" idx="1"/>
            <a:endCxn id="3" idx="3"/>
          </p:cNvCxnSpPr>
          <p:nvPr/>
        </p:nvCxnSpPr>
        <p:spPr>
          <a:xfrm flipH="1" flipV="1">
            <a:off x="3220208" y="4016754"/>
            <a:ext cx="443583" cy="451343"/>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ector recto 60">
            <a:extLst>
              <a:ext uri="{FF2B5EF4-FFF2-40B4-BE49-F238E27FC236}">
                <a16:creationId xmlns:a16="http://schemas.microsoft.com/office/drawing/2014/main" id="{B97512A7-F60E-4A4E-BCF3-566DE1450E45}"/>
              </a:ext>
            </a:extLst>
          </p:cNvPr>
          <p:cNvCxnSpPr>
            <a:cxnSpLocks/>
            <a:stCxn id="9" idx="1"/>
            <a:endCxn id="8" idx="3"/>
          </p:cNvCxnSpPr>
          <p:nvPr/>
        </p:nvCxnSpPr>
        <p:spPr>
          <a:xfrm flipH="1" flipV="1">
            <a:off x="3218070" y="4460213"/>
            <a:ext cx="445721" cy="7884"/>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Conector recto 63">
            <a:extLst>
              <a:ext uri="{FF2B5EF4-FFF2-40B4-BE49-F238E27FC236}">
                <a16:creationId xmlns:a16="http://schemas.microsoft.com/office/drawing/2014/main" id="{B301A1D1-C824-5444-A3FB-BB3D20DE4734}"/>
              </a:ext>
            </a:extLst>
          </p:cNvPr>
          <p:cNvCxnSpPr>
            <a:cxnSpLocks/>
            <a:stCxn id="9" idx="1"/>
            <a:endCxn id="7" idx="3"/>
          </p:cNvCxnSpPr>
          <p:nvPr/>
        </p:nvCxnSpPr>
        <p:spPr>
          <a:xfrm flipH="1">
            <a:off x="3220208" y="4468097"/>
            <a:ext cx="443583" cy="399431"/>
          </a:xfrm>
          <a:prstGeom prst="line">
            <a:avLst/>
          </a:prstGeom>
        </p:spPr>
        <p:style>
          <a:lnRef idx="1">
            <a:schemeClr val="accent1"/>
          </a:lnRef>
          <a:fillRef idx="0">
            <a:schemeClr val="accent1"/>
          </a:fillRef>
          <a:effectRef idx="0">
            <a:schemeClr val="accent1"/>
          </a:effectRef>
          <a:fontRef idx="minor">
            <a:schemeClr val="tx1"/>
          </a:fontRef>
        </p:style>
      </p:cxnSp>
      <p:sp>
        <p:nvSpPr>
          <p:cNvPr id="30" name="CuadroTexto 29">
            <a:extLst>
              <a:ext uri="{FF2B5EF4-FFF2-40B4-BE49-F238E27FC236}">
                <a16:creationId xmlns:a16="http://schemas.microsoft.com/office/drawing/2014/main" id="{FBEE16C2-AF67-8E43-8684-7E680E0A9228}"/>
              </a:ext>
            </a:extLst>
          </p:cNvPr>
          <p:cNvSpPr txBox="1"/>
          <p:nvPr/>
        </p:nvSpPr>
        <p:spPr>
          <a:xfrm rot="16200000">
            <a:off x="-5225108" y="1290250"/>
            <a:ext cx="10907371" cy="276999"/>
          </a:xfrm>
          <a:prstGeom prst="rect">
            <a:avLst/>
          </a:prstGeom>
          <a:noFill/>
        </p:spPr>
        <p:txBody>
          <a:bodyPr wrap="square" rtlCol="0">
            <a:spAutoFit/>
          </a:bodyPr>
          <a:lstStyle/>
          <a:p>
            <a:r>
              <a:rPr lang="es-ES" sz="1200" dirty="0"/>
              <a:t>Maldonado, M. (2019) X Jornadas Disciplinares de Ciencias de la Educación, Catamarca, Argentina</a:t>
            </a:r>
          </a:p>
        </p:txBody>
      </p:sp>
    </p:spTree>
    <p:extLst>
      <p:ext uri="{BB962C8B-B14F-4D97-AF65-F5344CB8AC3E}">
        <p14:creationId xmlns:p14="http://schemas.microsoft.com/office/powerpoint/2010/main" val="137641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par>
                                <p:cTn id="46" presetID="10" presetClass="entr" presetSubtype="0" fill="hold"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par>
                                <p:cTn id="49" presetID="10" presetClass="entr" presetSubtype="0" fill="hold"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par>
                                <p:cTn id="52" presetID="10" presetClass="entr" presetSubtype="0" fill="hold"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par>
                                <p:cTn id="55" presetID="10"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par>
                                <p:cTn id="58" presetID="10" presetClass="entr" presetSubtype="0" fill="hold"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par>
                                <p:cTn id="61" presetID="10" presetClass="entr" presetSubtype="0" fill="hold" nodeType="with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500"/>
                                        <p:tgtEl>
                                          <p:spTgt spid="31"/>
                                        </p:tgtEl>
                                      </p:cBhvr>
                                    </p:animEffect>
                                  </p:childTnLst>
                                </p:cTn>
                              </p:par>
                              <p:par>
                                <p:cTn id="64" presetID="10" presetClass="entr" presetSubtype="0" fill="hold"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fade">
                                      <p:cBhvr>
                                        <p:cTn id="66" dur="500"/>
                                        <p:tgtEl>
                                          <p:spTgt spid="34"/>
                                        </p:tgtEl>
                                      </p:cBhvr>
                                    </p:animEffect>
                                  </p:childTnLst>
                                </p:cTn>
                              </p:par>
                              <p:par>
                                <p:cTn id="67" presetID="10" presetClass="entr" presetSubtype="0" fill="hold" nodeType="with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fade">
                                      <p:cBhvr>
                                        <p:cTn id="69" dur="500"/>
                                        <p:tgtEl>
                                          <p:spTgt spid="37"/>
                                        </p:tgtEl>
                                      </p:cBhvr>
                                    </p:animEffect>
                                  </p:childTnLst>
                                </p:cTn>
                              </p:par>
                              <p:par>
                                <p:cTn id="70" presetID="10" presetClass="entr" presetSubtype="0" fill="hold" nodeType="with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fade">
                                      <p:cBhvr>
                                        <p:cTn id="72" dur="500"/>
                                        <p:tgtEl>
                                          <p:spTgt spid="40"/>
                                        </p:tgtEl>
                                      </p:cBhvr>
                                    </p:animEffect>
                                  </p:childTnLst>
                                </p:cTn>
                              </p:par>
                              <p:par>
                                <p:cTn id="73" presetID="10" presetClass="entr" presetSubtype="0" fill="hold" nodeType="with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fade">
                                      <p:cBhvr>
                                        <p:cTn id="75" dur="500"/>
                                        <p:tgtEl>
                                          <p:spTgt spid="43"/>
                                        </p:tgtEl>
                                      </p:cBhvr>
                                    </p:animEffect>
                                  </p:childTnLst>
                                </p:cTn>
                              </p:par>
                              <p:par>
                                <p:cTn id="76" presetID="10" presetClass="entr" presetSubtype="0" fill="hold" nodeType="withEffect">
                                  <p:stCondLst>
                                    <p:cond delay="0"/>
                                  </p:stCondLst>
                                  <p:childTnLst>
                                    <p:set>
                                      <p:cBhvr>
                                        <p:cTn id="77" dur="1" fill="hold">
                                          <p:stCondLst>
                                            <p:cond delay="0"/>
                                          </p:stCondLst>
                                        </p:cTn>
                                        <p:tgtEl>
                                          <p:spTgt spid="46"/>
                                        </p:tgtEl>
                                        <p:attrNameLst>
                                          <p:attrName>style.visibility</p:attrName>
                                        </p:attrNameLst>
                                      </p:cBhvr>
                                      <p:to>
                                        <p:strVal val="visible"/>
                                      </p:to>
                                    </p:set>
                                    <p:animEffect transition="in" filter="fade">
                                      <p:cBhvr>
                                        <p:cTn id="78" dur="500"/>
                                        <p:tgtEl>
                                          <p:spTgt spid="46"/>
                                        </p:tgtEl>
                                      </p:cBhvr>
                                    </p:animEffect>
                                  </p:childTnLst>
                                </p:cTn>
                              </p:par>
                              <p:par>
                                <p:cTn id="79" presetID="10" presetClass="entr" presetSubtype="0" fill="hold" nodeType="withEffect">
                                  <p:stCondLst>
                                    <p:cond delay="0"/>
                                  </p:stCondLst>
                                  <p:childTnLst>
                                    <p:set>
                                      <p:cBhvr>
                                        <p:cTn id="80" dur="1" fill="hold">
                                          <p:stCondLst>
                                            <p:cond delay="0"/>
                                          </p:stCondLst>
                                        </p:cTn>
                                        <p:tgtEl>
                                          <p:spTgt spid="49"/>
                                        </p:tgtEl>
                                        <p:attrNameLst>
                                          <p:attrName>style.visibility</p:attrName>
                                        </p:attrNameLst>
                                      </p:cBhvr>
                                      <p:to>
                                        <p:strVal val="visible"/>
                                      </p:to>
                                    </p:set>
                                    <p:animEffect transition="in" filter="fade">
                                      <p:cBhvr>
                                        <p:cTn id="81" dur="500"/>
                                        <p:tgtEl>
                                          <p:spTgt spid="49"/>
                                        </p:tgtEl>
                                      </p:cBhvr>
                                    </p:animEffect>
                                  </p:childTnLst>
                                </p:cTn>
                              </p:par>
                              <p:par>
                                <p:cTn id="82" presetID="10" presetClass="entr" presetSubtype="0" fill="hold" nodeType="withEffect">
                                  <p:stCondLst>
                                    <p:cond delay="0"/>
                                  </p:stCondLst>
                                  <p:childTnLst>
                                    <p:set>
                                      <p:cBhvr>
                                        <p:cTn id="83" dur="1" fill="hold">
                                          <p:stCondLst>
                                            <p:cond delay="0"/>
                                          </p:stCondLst>
                                        </p:cTn>
                                        <p:tgtEl>
                                          <p:spTgt spid="52"/>
                                        </p:tgtEl>
                                        <p:attrNameLst>
                                          <p:attrName>style.visibility</p:attrName>
                                        </p:attrNameLst>
                                      </p:cBhvr>
                                      <p:to>
                                        <p:strVal val="visible"/>
                                      </p:to>
                                    </p:set>
                                    <p:animEffect transition="in" filter="fade">
                                      <p:cBhvr>
                                        <p:cTn id="84" dur="500"/>
                                        <p:tgtEl>
                                          <p:spTgt spid="52"/>
                                        </p:tgtEl>
                                      </p:cBhvr>
                                    </p:animEffect>
                                  </p:childTnLst>
                                </p:cTn>
                              </p:par>
                              <p:par>
                                <p:cTn id="85" presetID="10" presetClass="entr" presetSubtype="0" fill="hold" nodeType="withEffect">
                                  <p:stCondLst>
                                    <p:cond delay="0"/>
                                  </p:stCondLst>
                                  <p:childTnLst>
                                    <p:set>
                                      <p:cBhvr>
                                        <p:cTn id="86" dur="1" fill="hold">
                                          <p:stCondLst>
                                            <p:cond delay="0"/>
                                          </p:stCondLst>
                                        </p:cTn>
                                        <p:tgtEl>
                                          <p:spTgt spid="55"/>
                                        </p:tgtEl>
                                        <p:attrNameLst>
                                          <p:attrName>style.visibility</p:attrName>
                                        </p:attrNameLst>
                                      </p:cBhvr>
                                      <p:to>
                                        <p:strVal val="visible"/>
                                      </p:to>
                                    </p:set>
                                    <p:animEffect transition="in" filter="fade">
                                      <p:cBhvr>
                                        <p:cTn id="8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B5486ED7-BA93-B841-8519-F3EF5A7DFA21}"/>
              </a:ext>
            </a:extLst>
          </p:cNvPr>
          <p:cNvSpPr>
            <a:spLocks noGrp="1"/>
          </p:cNvSpPr>
          <p:nvPr>
            <p:ph type="title"/>
          </p:nvPr>
        </p:nvSpPr>
        <p:spPr>
          <a:xfrm>
            <a:off x="1371600" y="685800"/>
            <a:ext cx="9601200" cy="1485900"/>
          </a:xfrm>
        </p:spPr>
        <p:txBody>
          <a:bodyPr/>
          <a:lstStyle/>
          <a:p>
            <a:r>
              <a:rPr lang="es-ES_tradnl" dirty="0"/>
              <a:t>El </a:t>
            </a:r>
            <a:r>
              <a:rPr lang="es-ES_tradnl" i="1" dirty="0"/>
              <a:t>repertorio didáctico</a:t>
            </a:r>
            <a:r>
              <a:rPr lang="es-ES_tradnl" dirty="0"/>
              <a:t>, un conjunto de saberes eclécticos</a:t>
            </a:r>
          </a:p>
        </p:txBody>
      </p:sp>
      <p:sp>
        <p:nvSpPr>
          <p:cNvPr id="4" name="CuadroTexto 3">
            <a:extLst>
              <a:ext uri="{FF2B5EF4-FFF2-40B4-BE49-F238E27FC236}">
                <a16:creationId xmlns:a16="http://schemas.microsoft.com/office/drawing/2014/main" id="{F72EBD49-8326-564F-81C7-0197F711D7B7}"/>
              </a:ext>
            </a:extLst>
          </p:cNvPr>
          <p:cNvSpPr txBox="1"/>
          <p:nvPr/>
        </p:nvSpPr>
        <p:spPr>
          <a:xfrm>
            <a:off x="1000957" y="2294176"/>
            <a:ext cx="3456395"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s-ES_tradnl" sz="2400" dirty="0"/>
              <a:t>Saberes socioculturales</a:t>
            </a:r>
          </a:p>
        </p:txBody>
      </p:sp>
      <p:sp>
        <p:nvSpPr>
          <p:cNvPr id="5" name="CuadroTexto 4">
            <a:extLst>
              <a:ext uri="{FF2B5EF4-FFF2-40B4-BE49-F238E27FC236}">
                <a16:creationId xmlns:a16="http://schemas.microsoft.com/office/drawing/2014/main" id="{0B360039-BF2F-B146-BA95-9CE2E1870976}"/>
              </a:ext>
            </a:extLst>
          </p:cNvPr>
          <p:cNvSpPr txBox="1"/>
          <p:nvPr/>
        </p:nvSpPr>
        <p:spPr>
          <a:xfrm>
            <a:off x="1000957" y="2913827"/>
            <a:ext cx="1626129"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s-ES_tradnl" sz="2400" dirty="0"/>
              <a:t>Creencias</a:t>
            </a:r>
          </a:p>
        </p:txBody>
      </p:sp>
      <p:sp>
        <p:nvSpPr>
          <p:cNvPr id="6" name="CuadroTexto 5">
            <a:extLst>
              <a:ext uri="{FF2B5EF4-FFF2-40B4-BE49-F238E27FC236}">
                <a16:creationId xmlns:a16="http://schemas.microsoft.com/office/drawing/2014/main" id="{B144CA76-EC0B-8549-822B-E9748026A336}"/>
              </a:ext>
            </a:extLst>
          </p:cNvPr>
          <p:cNvSpPr txBox="1"/>
          <p:nvPr/>
        </p:nvSpPr>
        <p:spPr>
          <a:xfrm>
            <a:off x="1000957" y="3667861"/>
            <a:ext cx="2669320" cy="461665"/>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s-ES_tradnl" sz="2400" dirty="0"/>
              <a:t>Representaciones</a:t>
            </a:r>
          </a:p>
        </p:txBody>
      </p:sp>
      <p:sp>
        <p:nvSpPr>
          <p:cNvPr id="2" name="CuadroTexto 1">
            <a:extLst>
              <a:ext uri="{FF2B5EF4-FFF2-40B4-BE49-F238E27FC236}">
                <a16:creationId xmlns:a16="http://schemas.microsoft.com/office/drawing/2014/main" id="{BEFC3336-ECD4-A04D-9775-4B1A4EEFBAED}"/>
              </a:ext>
            </a:extLst>
          </p:cNvPr>
          <p:cNvSpPr txBox="1"/>
          <p:nvPr/>
        </p:nvSpPr>
        <p:spPr>
          <a:xfrm>
            <a:off x="2729154" y="2816316"/>
            <a:ext cx="8422464" cy="646331"/>
          </a:xfrm>
          <a:prstGeom prst="rect">
            <a:avLst/>
          </a:prstGeom>
          <a:noFill/>
        </p:spPr>
        <p:txBody>
          <a:bodyPr wrap="square" rtlCol="0">
            <a:spAutoFit/>
          </a:bodyPr>
          <a:lstStyle/>
          <a:p>
            <a:r>
              <a:rPr lang="es-ES_tradnl" i="1" dirty="0"/>
              <a:t>Constructos cognitivos que representan una visión individual de la realidad. Saberes Individuales no cuestionables. </a:t>
            </a:r>
          </a:p>
        </p:txBody>
      </p:sp>
      <p:sp>
        <p:nvSpPr>
          <p:cNvPr id="9" name="CuadroTexto 8">
            <a:extLst>
              <a:ext uri="{FF2B5EF4-FFF2-40B4-BE49-F238E27FC236}">
                <a16:creationId xmlns:a16="http://schemas.microsoft.com/office/drawing/2014/main" id="{7C3344A0-F43C-2A47-BBFC-01F2FFC4F293}"/>
              </a:ext>
            </a:extLst>
          </p:cNvPr>
          <p:cNvSpPr txBox="1"/>
          <p:nvPr/>
        </p:nvSpPr>
        <p:spPr>
          <a:xfrm>
            <a:off x="3817230" y="3599016"/>
            <a:ext cx="8276625" cy="646331"/>
          </a:xfrm>
          <a:prstGeom prst="rect">
            <a:avLst/>
          </a:prstGeom>
          <a:noFill/>
        </p:spPr>
        <p:txBody>
          <a:bodyPr wrap="none" rtlCol="0">
            <a:spAutoFit/>
          </a:bodyPr>
          <a:lstStyle/>
          <a:p>
            <a:pPr algn="ctr"/>
            <a:r>
              <a:rPr lang="es-ES_tradnl" i="1" dirty="0"/>
              <a:t>Constructos cognitivos conformados a partir de una visión social de la realidad.</a:t>
            </a:r>
          </a:p>
          <a:p>
            <a:r>
              <a:rPr lang="es-ES_tradnl" i="1" dirty="0"/>
              <a:t>Saberes compartidos por una misma comunidad. </a:t>
            </a:r>
          </a:p>
        </p:txBody>
      </p:sp>
      <p:sp>
        <p:nvSpPr>
          <p:cNvPr id="10" name="CuadroTexto 9">
            <a:extLst>
              <a:ext uri="{FF2B5EF4-FFF2-40B4-BE49-F238E27FC236}">
                <a16:creationId xmlns:a16="http://schemas.microsoft.com/office/drawing/2014/main" id="{64EA1854-A332-A945-9421-2050A7B25095}"/>
              </a:ext>
            </a:extLst>
          </p:cNvPr>
          <p:cNvSpPr txBox="1"/>
          <p:nvPr/>
        </p:nvSpPr>
        <p:spPr>
          <a:xfrm>
            <a:off x="838932" y="4493239"/>
            <a:ext cx="9892452" cy="369332"/>
          </a:xfrm>
          <a:prstGeom prst="rect">
            <a:avLst/>
          </a:prstGeom>
          <a:noFill/>
        </p:spPr>
        <p:txBody>
          <a:bodyPr wrap="none" rtlCol="0">
            <a:spAutoFit/>
          </a:bodyPr>
          <a:lstStyle/>
          <a:p>
            <a:r>
              <a:rPr lang="es-ES_tradnl" i="1" dirty="0"/>
              <a:t>“Dicto una consigna, porque noto que siempre que hay una consigna escrita, trabajan mejor…”</a:t>
            </a:r>
            <a:endParaRPr lang="es-ES_tradnl" dirty="0"/>
          </a:p>
        </p:txBody>
      </p:sp>
      <p:sp>
        <p:nvSpPr>
          <p:cNvPr id="11" name="Rectángulo 10">
            <a:extLst>
              <a:ext uri="{FF2B5EF4-FFF2-40B4-BE49-F238E27FC236}">
                <a16:creationId xmlns:a16="http://schemas.microsoft.com/office/drawing/2014/main" id="{818752DD-510C-AB41-BDF7-C9067CF969F9}"/>
              </a:ext>
            </a:extLst>
          </p:cNvPr>
          <p:cNvSpPr/>
          <p:nvPr/>
        </p:nvSpPr>
        <p:spPr>
          <a:xfrm>
            <a:off x="838932" y="4998940"/>
            <a:ext cx="11254923" cy="646331"/>
          </a:xfrm>
          <a:prstGeom prst="rect">
            <a:avLst/>
          </a:prstGeom>
        </p:spPr>
        <p:txBody>
          <a:bodyPr wrap="square">
            <a:spAutoFit/>
          </a:bodyPr>
          <a:lstStyle/>
          <a:p>
            <a:r>
              <a:rPr lang="es-ES_tradnl" i="1" dirty="0"/>
              <a:t>“Voy a mencionar que en cada grupo no debe haber un orden asignado para la exposición, por eso todos los integrantes deben saber todo el material.</a:t>
            </a:r>
            <a:r>
              <a:rPr lang="es-ES_tradnl" b="1" i="1" dirty="0"/>
              <a:t> </a:t>
            </a:r>
            <a:r>
              <a:rPr lang="es-ES_tradnl" i="1" dirty="0"/>
              <a:t>No indico cuándo es que será la exposición, para que trabajen.”</a:t>
            </a:r>
          </a:p>
        </p:txBody>
      </p:sp>
      <p:sp>
        <p:nvSpPr>
          <p:cNvPr id="12" name="CuadroTexto 11">
            <a:extLst>
              <a:ext uri="{FF2B5EF4-FFF2-40B4-BE49-F238E27FC236}">
                <a16:creationId xmlns:a16="http://schemas.microsoft.com/office/drawing/2014/main" id="{F5412BBF-7744-604A-99C6-B4C94460D383}"/>
              </a:ext>
            </a:extLst>
          </p:cNvPr>
          <p:cNvSpPr txBox="1"/>
          <p:nvPr/>
        </p:nvSpPr>
        <p:spPr>
          <a:xfrm>
            <a:off x="844341" y="6184656"/>
            <a:ext cx="5622052" cy="369332"/>
          </a:xfrm>
          <a:prstGeom prst="rect">
            <a:avLst/>
          </a:prstGeom>
          <a:noFill/>
        </p:spPr>
        <p:txBody>
          <a:bodyPr wrap="none" rtlCol="0">
            <a:spAutoFit/>
          </a:bodyPr>
          <a:lstStyle/>
          <a:p>
            <a:r>
              <a:rPr lang="es-ES_tradnl" i="1" dirty="0"/>
              <a:t>“Los que no traen la tarea les punto un punto menos”</a:t>
            </a:r>
          </a:p>
        </p:txBody>
      </p:sp>
      <p:sp>
        <p:nvSpPr>
          <p:cNvPr id="13" name="CuadroTexto 12">
            <a:extLst>
              <a:ext uri="{FF2B5EF4-FFF2-40B4-BE49-F238E27FC236}">
                <a16:creationId xmlns:a16="http://schemas.microsoft.com/office/drawing/2014/main" id="{EC6B6047-23D7-5444-A494-4F20CB1C7236}"/>
              </a:ext>
            </a:extLst>
          </p:cNvPr>
          <p:cNvSpPr txBox="1"/>
          <p:nvPr/>
        </p:nvSpPr>
        <p:spPr>
          <a:xfrm>
            <a:off x="838932" y="5715783"/>
            <a:ext cx="7435049" cy="369332"/>
          </a:xfrm>
          <a:prstGeom prst="rect">
            <a:avLst/>
          </a:prstGeom>
          <a:noFill/>
        </p:spPr>
        <p:txBody>
          <a:bodyPr wrap="none" rtlCol="0">
            <a:spAutoFit/>
          </a:bodyPr>
          <a:lstStyle/>
          <a:p>
            <a:r>
              <a:rPr lang="es-ES_tradnl" i="1" dirty="0"/>
              <a:t>“Me sorprende que solo sean los varones participen y nos las mujeres”</a:t>
            </a:r>
          </a:p>
        </p:txBody>
      </p:sp>
      <p:sp>
        <p:nvSpPr>
          <p:cNvPr id="14" name="CuadroTexto 13">
            <a:extLst>
              <a:ext uri="{FF2B5EF4-FFF2-40B4-BE49-F238E27FC236}">
                <a16:creationId xmlns:a16="http://schemas.microsoft.com/office/drawing/2014/main" id="{7FA347D2-C194-7E40-8C37-2420E7398880}"/>
              </a:ext>
            </a:extLst>
          </p:cNvPr>
          <p:cNvSpPr txBox="1"/>
          <p:nvPr/>
        </p:nvSpPr>
        <p:spPr>
          <a:xfrm rot="16200000">
            <a:off x="-5225108" y="1290250"/>
            <a:ext cx="10907371" cy="276999"/>
          </a:xfrm>
          <a:prstGeom prst="rect">
            <a:avLst/>
          </a:prstGeom>
          <a:noFill/>
        </p:spPr>
        <p:txBody>
          <a:bodyPr wrap="square" rtlCol="0">
            <a:spAutoFit/>
          </a:bodyPr>
          <a:lstStyle/>
          <a:p>
            <a:r>
              <a:rPr lang="es-ES" sz="1200" dirty="0"/>
              <a:t>Maldonado, M. (2019) X Jornadas Disciplinares de Ciencias de la Educación, Catamarca, Argentina</a:t>
            </a:r>
          </a:p>
        </p:txBody>
      </p:sp>
    </p:spTree>
    <p:extLst>
      <p:ext uri="{BB962C8B-B14F-4D97-AF65-F5344CB8AC3E}">
        <p14:creationId xmlns:p14="http://schemas.microsoft.com/office/powerpoint/2010/main" val="290339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2" grpId="0"/>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9A962C-D983-8047-BACF-80EB48AB2C0A}"/>
              </a:ext>
            </a:extLst>
          </p:cNvPr>
          <p:cNvSpPr>
            <a:spLocks noGrp="1"/>
          </p:cNvSpPr>
          <p:nvPr>
            <p:ph type="title"/>
          </p:nvPr>
        </p:nvSpPr>
        <p:spPr/>
        <p:txBody>
          <a:bodyPr/>
          <a:lstStyle/>
          <a:p>
            <a:r>
              <a:rPr lang="es-ES_tradnl" dirty="0"/>
              <a:t>Actividad</a:t>
            </a:r>
          </a:p>
        </p:txBody>
      </p:sp>
      <p:sp>
        <p:nvSpPr>
          <p:cNvPr id="3" name="CuadroTexto 2">
            <a:extLst>
              <a:ext uri="{FF2B5EF4-FFF2-40B4-BE49-F238E27FC236}">
                <a16:creationId xmlns:a16="http://schemas.microsoft.com/office/drawing/2014/main" id="{27515F03-BF2C-8640-8BCA-604FE5895515}"/>
              </a:ext>
            </a:extLst>
          </p:cNvPr>
          <p:cNvSpPr txBox="1"/>
          <p:nvPr/>
        </p:nvSpPr>
        <p:spPr>
          <a:xfrm>
            <a:off x="1371599" y="2171700"/>
            <a:ext cx="10239829" cy="2677656"/>
          </a:xfrm>
          <a:prstGeom prst="rect">
            <a:avLst/>
          </a:prstGeom>
          <a:ln/>
        </p:spPr>
        <p:style>
          <a:lnRef idx="3">
            <a:schemeClr val="lt1"/>
          </a:lnRef>
          <a:fillRef idx="1">
            <a:schemeClr val="accent4"/>
          </a:fillRef>
          <a:effectRef idx="1">
            <a:schemeClr val="accent4"/>
          </a:effectRef>
          <a:fontRef idx="minor">
            <a:schemeClr val="lt1"/>
          </a:fontRef>
        </p:style>
        <p:txBody>
          <a:bodyPr wrap="square" rtlCol="0">
            <a:spAutoFit/>
          </a:bodyPr>
          <a:lstStyle/>
          <a:p>
            <a:pPr algn="just"/>
            <a:endParaRPr lang="es-ES_tradnl" sz="2400" b="1" i="1" dirty="0"/>
          </a:p>
          <a:p>
            <a:pPr algn="just"/>
            <a:r>
              <a:rPr lang="es-ES_tradnl" sz="2400" dirty="0"/>
              <a:t>Observen </a:t>
            </a:r>
            <a:r>
              <a:rPr lang="es-ES_tradnl" sz="2400" i="1" dirty="0"/>
              <a:t>los</a:t>
            </a:r>
            <a:r>
              <a:rPr lang="es-ES_tradnl" sz="2400" dirty="0"/>
              <a:t> </a:t>
            </a:r>
            <a:r>
              <a:rPr lang="es-ES_tradnl" sz="2400" i="1" dirty="0"/>
              <a:t>guiones conjeturales </a:t>
            </a:r>
            <a:r>
              <a:rPr lang="es-ES_tradnl" sz="2400" dirty="0"/>
              <a:t>o </a:t>
            </a:r>
            <a:r>
              <a:rPr lang="es-ES_tradnl" sz="2400" i="1" dirty="0"/>
              <a:t>las planificaciones </a:t>
            </a:r>
            <a:r>
              <a:rPr lang="es-ES_tradnl" sz="2400" dirty="0"/>
              <a:t>y </a:t>
            </a:r>
            <a:r>
              <a:rPr lang="es-ES_tradnl" sz="2400" i="1" dirty="0"/>
              <a:t>los autorregistros </a:t>
            </a:r>
            <a:r>
              <a:rPr lang="es-ES_tradnl" sz="2400" dirty="0"/>
              <a:t>e identifiquen </a:t>
            </a:r>
            <a:r>
              <a:rPr lang="es-ES_tradnl" sz="2400" b="1" dirty="0"/>
              <a:t>creencias</a:t>
            </a:r>
            <a:r>
              <a:rPr lang="es-ES_tradnl" sz="2400" dirty="0"/>
              <a:t> y/o </a:t>
            </a:r>
            <a:r>
              <a:rPr lang="es-ES_tradnl" sz="2400" b="1" dirty="0"/>
              <a:t>representaciones</a:t>
            </a:r>
            <a:r>
              <a:rPr lang="es-ES_tradnl" sz="2400" dirty="0"/>
              <a:t> de los practicantes.</a:t>
            </a:r>
          </a:p>
          <a:p>
            <a:pPr algn="just"/>
            <a:r>
              <a:rPr lang="es-ES_tradnl" sz="2400" dirty="0"/>
              <a:t> </a:t>
            </a:r>
          </a:p>
          <a:p>
            <a:pPr algn="just"/>
            <a:r>
              <a:rPr lang="es-ES_tradnl" sz="2400" b="1" i="1" dirty="0"/>
              <a:t>Tiempo</a:t>
            </a:r>
            <a:r>
              <a:rPr lang="es-ES_tradnl" sz="2400" dirty="0"/>
              <a:t>: </a:t>
            </a:r>
            <a:r>
              <a:rPr lang="es-ES_tradnl" sz="2400" u="sng" dirty="0"/>
              <a:t>15 min</a:t>
            </a:r>
            <a:r>
              <a:rPr lang="es-ES_tradnl" sz="2400" dirty="0"/>
              <a:t>.</a:t>
            </a:r>
          </a:p>
          <a:p>
            <a:pPr algn="just"/>
            <a:endParaRPr lang="es-ES_tradnl" sz="2400" dirty="0"/>
          </a:p>
        </p:txBody>
      </p:sp>
      <p:sp>
        <p:nvSpPr>
          <p:cNvPr id="4" name="CuadroTexto 3">
            <a:extLst>
              <a:ext uri="{FF2B5EF4-FFF2-40B4-BE49-F238E27FC236}">
                <a16:creationId xmlns:a16="http://schemas.microsoft.com/office/drawing/2014/main" id="{EA1193C0-2905-E94B-B1D6-B0472C4E65E7}"/>
              </a:ext>
            </a:extLst>
          </p:cNvPr>
          <p:cNvSpPr txBox="1"/>
          <p:nvPr/>
        </p:nvSpPr>
        <p:spPr>
          <a:xfrm rot="16200000">
            <a:off x="-5225108" y="1290250"/>
            <a:ext cx="10907371" cy="276999"/>
          </a:xfrm>
          <a:prstGeom prst="rect">
            <a:avLst/>
          </a:prstGeom>
          <a:noFill/>
        </p:spPr>
        <p:txBody>
          <a:bodyPr wrap="square" rtlCol="0">
            <a:spAutoFit/>
          </a:bodyPr>
          <a:lstStyle/>
          <a:p>
            <a:r>
              <a:rPr lang="es-ES" sz="1200" dirty="0"/>
              <a:t>Maldonado, M. (2019) X Jornadas Disciplinares de Ciencias de la Educación, Catamarca, Argentina</a:t>
            </a:r>
          </a:p>
        </p:txBody>
      </p:sp>
    </p:spTree>
    <p:extLst>
      <p:ext uri="{BB962C8B-B14F-4D97-AF65-F5344CB8AC3E}">
        <p14:creationId xmlns:p14="http://schemas.microsoft.com/office/powerpoint/2010/main" val="273235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A2BD61FC-BDFD-B940-9DF0-1102677D48D4}"/>
              </a:ext>
            </a:extLst>
          </p:cNvPr>
          <p:cNvSpPr>
            <a:spLocks noGrp="1"/>
          </p:cNvSpPr>
          <p:nvPr>
            <p:ph type="title"/>
          </p:nvPr>
        </p:nvSpPr>
        <p:spPr>
          <a:xfrm>
            <a:off x="1371600" y="685800"/>
            <a:ext cx="9601200" cy="1485900"/>
          </a:xfrm>
        </p:spPr>
        <p:txBody>
          <a:bodyPr/>
          <a:lstStyle/>
          <a:p>
            <a:r>
              <a:rPr lang="es-ES_tradnl" dirty="0"/>
              <a:t>El </a:t>
            </a:r>
            <a:r>
              <a:rPr lang="es-ES_tradnl" i="1" dirty="0"/>
              <a:t>repertorio didáctico</a:t>
            </a:r>
            <a:r>
              <a:rPr lang="es-ES_tradnl" dirty="0"/>
              <a:t>, un conjunto de saberes eclécticos</a:t>
            </a:r>
          </a:p>
        </p:txBody>
      </p:sp>
      <p:sp>
        <p:nvSpPr>
          <p:cNvPr id="5" name="CuadroTexto 4">
            <a:extLst>
              <a:ext uri="{FF2B5EF4-FFF2-40B4-BE49-F238E27FC236}">
                <a16:creationId xmlns:a16="http://schemas.microsoft.com/office/drawing/2014/main" id="{BFF206B1-DC4F-BA4D-91CB-415C1EBFF96B}"/>
              </a:ext>
            </a:extLst>
          </p:cNvPr>
          <p:cNvSpPr txBox="1"/>
          <p:nvPr/>
        </p:nvSpPr>
        <p:spPr>
          <a:xfrm>
            <a:off x="1111246" y="2326503"/>
            <a:ext cx="9949543" cy="707886"/>
          </a:xfrm>
          <a:prstGeom prst="rect">
            <a:avLst/>
          </a:prstGeom>
          <a:noFill/>
        </p:spPr>
        <p:txBody>
          <a:bodyPr wrap="square" rtlCol="0">
            <a:spAutoFit/>
          </a:bodyPr>
          <a:lstStyle/>
          <a:p>
            <a:pPr marL="342900" indent="-342900">
              <a:buClr>
                <a:srgbClr val="00B050"/>
              </a:buClr>
              <a:buSzPct val="150000"/>
              <a:buFont typeface="Wingdings" pitchFamily="2" charset="2"/>
              <a:buChar char="ü"/>
            </a:pPr>
            <a:r>
              <a:rPr lang="es-ES_tradnl" sz="2000" dirty="0"/>
              <a:t>Se construye históricamente y abarca desde su experiencia como aprendices en la niñez hasta su presente profesional</a:t>
            </a:r>
          </a:p>
        </p:txBody>
      </p:sp>
      <p:sp>
        <p:nvSpPr>
          <p:cNvPr id="6" name="CuadroTexto 5">
            <a:extLst>
              <a:ext uri="{FF2B5EF4-FFF2-40B4-BE49-F238E27FC236}">
                <a16:creationId xmlns:a16="http://schemas.microsoft.com/office/drawing/2014/main" id="{EC41F318-E832-1343-B9A3-17A6AE1098F5}"/>
              </a:ext>
            </a:extLst>
          </p:cNvPr>
          <p:cNvSpPr txBox="1"/>
          <p:nvPr/>
        </p:nvSpPr>
        <p:spPr>
          <a:xfrm>
            <a:off x="1111246" y="3305631"/>
            <a:ext cx="7085594" cy="400110"/>
          </a:xfrm>
          <a:prstGeom prst="rect">
            <a:avLst/>
          </a:prstGeom>
          <a:noFill/>
        </p:spPr>
        <p:txBody>
          <a:bodyPr wrap="none" rtlCol="0">
            <a:spAutoFit/>
          </a:bodyPr>
          <a:lstStyle/>
          <a:p>
            <a:pPr marL="342900" indent="-342900">
              <a:buClr>
                <a:srgbClr val="00B050"/>
              </a:buClr>
              <a:buSzPct val="150000"/>
              <a:buFont typeface="Wingdings" pitchFamily="2" charset="2"/>
              <a:buChar char="ü"/>
            </a:pPr>
            <a:r>
              <a:rPr lang="es-ES_tradnl" sz="2000" dirty="0"/>
              <a:t>Evoluciona y se transforma con la experiencia profesional</a:t>
            </a:r>
          </a:p>
        </p:txBody>
      </p:sp>
      <p:sp>
        <p:nvSpPr>
          <p:cNvPr id="7" name="CuadroTexto 6">
            <a:extLst>
              <a:ext uri="{FF2B5EF4-FFF2-40B4-BE49-F238E27FC236}">
                <a16:creationId xmlns:a16="http://schemas.microsoft.com/office/drawing/2014/main" id="{2A9CE473-D566-1E4A-8527-8168B20DF356}"/>
              </a:ext>
            </a:extLst>
          </p:cNvPr>
          <p:cNvSpPr txBox="1"/>
          <p:nvPr/>
        </p:nvSpPr>
        <p:spPr>
          <a:xfrm>
            <a:off x="1111246" y="3978733"/>
            <a:ext cx="8818440" cy="400110"/>
          </a:xfrm>
          <a:prstGeom prst="rect">
            <a:avLst/>
          </a:prstGeom>
          <a:noFill/>
        </p:spPr>
        <p:txBody>
          <a:bodyPr wrap="none" rtlCol="0">
            <a:spAutoFit/>
          </a:bodyPr>
          <a:lstStyle/>
          <a:p>
            <a:pPr marL="342900" indent="-342900">
              <a:buClr>
                <a:srgbClr val="00B050"/>
              </a:buClr>
              <a:buSzPct val="150000"/>
              <a:buFont typeface="Wingdings" pitchFamily="2" charset="2"/>
              <a:buChar char="ü"/>
            </a:pPr>
            <a:r>
              <a:rPr lang="es-ES_tradnl" sz="2000" dirty="0"/>
              <a:t>Se conforma sobre un sistema de </a:t>
            </a:r>
            <a:r>
              <a:rPr lang="es-ES_tradnl" sz="2000" i="1" dirty="0"/>
              <a:t>creencias, representaciones y saberes</a:t>
            </a:r>
          </a:p>
        </p:txBody>
      </p:sp>
      <p:sp>
        <p:nvSpPr>
          <p:cNvPr id="8" name="CuadroTexto 7">
            <a:extLst>
              <a:ext uri="{FF2B5EF4-FFF2-40B4-BE49-F238E27FC236}">
                <a16:creationId xmlns:a16="http://schemas.microsoft.com/office/drawing/2014/main" id="{322907C3-42AD-434F-80F8-165AE120DD90}"/>
              </a:ext>
            </a:extLst>
          </p:cNvPr>
          <p:cNvSpPr txBox="1"/>
          <p:nvPr/>
        </p:nvSpPr>
        <p:spPr>
          <a:xfrm>
            <a:off x="1111247" y="4724401"/>
            <a:ext cx="10825399" cy="400110"/>
          </a:xfrm>
          <a:prstGeom prst="rect">
            <a:avLst/>
          </a:prstGeom>
          <a:noFill/>
        </p:spPr>
        <p:txBody>
          <a:bodyPr wrap="none" rtlCol="0">
            <a:spAutoFit/>
          </a:bodyPr>
          <a:lstStyle/>
          <a:p>
            <a:pPr marL="342900" indent="-342900">
              <a:buClr>
                <a:srgbClr val="00B050"/>
              </a:buClr>
              <a:buSzPct val="150000"/>
              <a:buFont typeface="Wingdings" pitchFamily="2" charset="2"/>
              <a:buChar char="ü"/>
            </a:pPr>
            <a:r>
              <a:rPr lang="es-ES_tradnl" sz="2000" dirty="0"/>
              <a:t>Es una estructura que está interconectada: un saber establece una relación con otro saber</a:t>
            </a:r>
          </a:p>
        </p:txBody>
      </p:sp>
      <p:sp>
        <p:nvSpPr>
          <p:cNvPr id="9" name="CuadroTexto 8">
            <a:extLst>
              <a:ext uri="{FF2B5EF4-FFF2-40B4-BE49-F238E27FC236}">
                <a16:creationId xmlns:a16="http://schemas.microsoft.com/office/drawing/2014/main" id="{1444B1B2-D9C7-9F4E-B1E5-0A775B17D28C}"/>
              </a:ext>
            </a:extLst>
          </p:cNvPr>
          <p:cNvSpPr txBox="1"/>
          <p:nvPr/>
        </p:nvSpPr>
        <p:spPr>
          <a:xfrm>
            <a:off x="1111246" y="5470069"/>
            <a:ext cx="6497291" cy="400110"/>
          </a:xfrm>
          <a:prstGeom prst="rect">
            <a:avLst/>
          </a:prstGeom>
          <a:noFill/>
        </p:spPr>
        <p:txBody>
          <a:bodyPr wrap="none" rtlCol="0">
            <a:spAutoFit/>
          </a:bodyPr>
          <a:lstStyle/>
          <a:p>
            <a:pPr marL="342900" indent="-342900">
              <a:buClr>
                <a:srgbClr val="00B050"/>
              </a:buClr>
              <a:buSzPct val="150000"/>
              <a:buFont typeface="Wingdings" pitchFamily="2" charset="2"/>
              <a:buChar char="ü"/>
            </a:pPr>
            <a:r>
              <a:rPr lang="es-ES_tradnl" sz="2000" dirty="0"/>
              <a:t>Es una estructura resistente a cambios significativa  </a:t>
            </a:r>
          </a:p>
        </p:txBody>
      </p:sp>
      <p:sp>
        <p:nvSpPr>
          <p:cNvPr id="10" name="CuadroTexto 9">
            <a:extLst>
              <a:ext uri="{FF2B5EF4-FFF2-40B4-BE49-F238E27FC236}">
                <a16:creationId xmlns:a16="http://schemas.microsoft.com/office/drawing/2014/main" id="{71592703-B061-BB4F-95AD-6C1111A0AB79}"/>
              </a:ext>
            </a:extLst>
          </p:cNvPr>
          <p:cNvSpPr txBox="1"/>
          <p:nvPr/>
        </p:nvSpPr>
        <p:spPr>
          <a:xfrm>
            <a:off x="1111246" y="6172200"/>
            <a:ext cx="7329251" cy="400110"/>
          </a:xfrm>
          <a:prstGeom prst="rect">
            <a:avLst/>
          </a:prstGeom>
          <a:noFill/>
        </p:spPr>
        <p:txBody>
          <a:bodyPr wrap="none" rtlCol="0">
            <a:spAutoFit/>
          </a:bodyPr>
          <a:lstStyle/>
          <a:p>
            <a:pPr marL="342900" indent="-342900">
              <a:buClr>
                <a:srgbClr val="00B050"/>
              </a:buClr>
              <a:buSzPct val="150000"/>
              <a:buFont typeface="Wingdings" pitchFamily="2" charset="2"/>
              <a:buChar char="ü"/>
            </a:pPr>
            <a:r>
              <a:rPr lang="es-ES_tradnl" sz="2000" dirty="0"/>
              <a:t>Los cambios dependen de procesos de significación interna</a:t>
            </a:r>
          </a:p>
        </p:txBody>
      </p:sp>
      <p:sp>
        <p:nvSpPr>
          <p:cNvPr id="11" name="CuadroTexto 10">
            <a:extLst>
              <a:ext uri="{FF2B5EF4-FFF2-40B4-BE49-F238E27FC236}">
                <a16:creationId xmlns:a16="http://schemas.microsoft.com/office/drawing/2014/main" id="{389F1B37-8ADB-524E-90C6-C65B3B661F35}"/>
              </a:ext>
            </a:extLst>
          </p:cNvPr>
          <p:cNvSpPr txBox="1"/>
          <p:nvPr/>
        </p:nvSpPr>
        <p:spPr>
          <a:xfrm rot="16200000">
            <a:off x="-5225108" y="1290250"/>
            <a:ext cx="10907371" cy="276999"/>
          </a:xfrm>
          <a:prstGeom prst="rect">
            <a:avLst/>
          </a:prstGeom>
          <a:noFill/>
        </p:spPr>
        <p:txBody>
          <a:bodyPr wrap="square" rtlCol="0">
            <a:spAutoFit/>
          </a:bodyPr>
          <a:lstStyle/>
          <a:p>
            <a:r>
              <a:rPr lang="es-ES" sz="1200" dirty="0"/>
              <a:t>Maldonado, M. (2019) X Jornadas Disciplinares de Ciencias de la Educación, Catamarca, Argentina</a:t>
            </a:r>
          </a:p>
        </p:txBody>
      </p:sp>
    </p:spTree>
    <p:extLst>
      <p:ext uri="{BB962C8B-B14F-4D97-AF65-F5344CB8AC3E}">
        <p14:creationId xmlns:p14="http://schemas.microsoft.com/office/powerpoint/2010/main" val="1062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9B7828-F733-BD45-AE34-0CAAC170AC24}"/>
              </a:ext>
            </a:extLst>
          </p:cNvPr>
          <p:cNvSpPr>
            <a:spLocks noGrp="1"/>
          </p:cNvSpPr>
          <p:nvPr>
            <p:ph type="title"/>
          </p:nvPr>
        </p:nvSpPr>
        <p:spPr/>
        <p:txBody>
          <a:bodyPr/>
          <a:lstStyle/>
          <a:p>
            <a:r>
              <a:rPr lang="es-ES_tradnl" dirty="0"/>
              <a:t>Entonces… ¿y las prácticas para qué?</a:t>
            </a:r>
          </a:p>
        </p:txBody>
      </p:sp>
      <p:sp>
        <p:nvSpPr>
          <p:cNvPr id="3" name="CuadroTexto 2">
            <a:extLst>
              <a:ext uri="{FF2B5EF4-FFF2-40B4-BE49-F238E27FC236}">
                <a16:creationId xmlns:a16="http://schemas.microsoft.com/office/drawing/2014/main" id="{46AD8079-FB81-754A-9E7A-1ED8C2A3D6C4}"/>
              </a:ext>
            </a:extLst>
          </p:cNvPr>
          <p:cNvSpPr txBox="1"/>
          <p:nvPr/>
        </p:nvSpPr>
        <p:spPr>
          <a:xfrm>
            <a:off x="1213403" y="2164709"/>
            <a:ext cx="2677887"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_tradnl" sz="2400" dirty="0"/>
              <a:t>Creencias y representaciones</a:t>
            </a:r>
          </a:p>
        </p:txBody>
      </p:sp>
      <p:sp>
        <p:nvSpPr>
          <p:cNvPr id="4" name="CuadroTexto 3">
            <a:extLst>
              <a:ext uri="{FF2B5EF4-FFF2-40B4-BE49-F238E27FC236}">
                <a16:creationId xmlns:a16="http://schemas.microsoft.com/office/drawing/2014/main" id="{5C3C17C8-362A-B344-8875-11DFFFA845B8}"/>
              </a:ext>
            </a:extLst>
          </p:cNvPr>
          <p:cNvSpPr txBox="1"/>
          <p:nvPr/>
        </p:nvSpPr>
        <p:spPr>
          <a:xfrm>
            <a:off x="5055204" y="2349899"/>
            <a:ext cx="2393156" cy="461665"/>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s-ES_tradnl" sz="2400" dirty="0"/>
              <a:t>Teorías oficiales</a:t>
            </a:r>
          </a:p>
        </p:txBody>
      </p:sp>
      <p:sp>
        <p:nvSpPr>
          <p:cNvPr id="5" name="CuadroTexto 4">
            <a:extLst>
              <a:ext uri="{FF2B5EF4-FFF2-40B4-BE49-F238E27FC236}">
                <a16:creationId xmlns:a16="http://schemas.microsoft.com/office/drawing/2014/main" id="{6ED79A7B-2BD9-5F4D-AEA2-964E0F125149}"/>
              </a:ext>
            </a:extLst>
          </p:cNvPr>
          <p:cNvSpPr txBox="1"/>
          <p:nvPr/>
        </p:nvSpPr>
        <p:spPr>
          <a:xfrm>
            <a:off x="8438016" y="2220413"/>
            <a:ext cx="3134987" cy="73866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s-ES_tradnl" sz="2400" dirty="0"/>
              <a:t>Teorías personales</a:t>
            </a:r>
          </a:p>
          <a:p>
            <a:pPr algn="ctr"/>
            <a:r>
              <a:rPr lang="es-ES_tradnl" i="1" dirty="0"/>
              <a:t>Interpretaciones subjetivas</a:t>
            </a:r>
          </a:p>
        </p:txBody>
      </p:sp>
      <p:sp>
        <p:nvSpPr>
          <p:cNvPr id="6" name="CuadroTexto 5">
            <a:extLst>
              <a:ext uri="{FF2B5EF4-FFF2-40B4-BE49-F238E27FC236}">
                <a16:creationId xmlns:a16="http://schemas.microsoft.com/office/drawing/2014/main" id="{A9B19106-9BC7-704E-BF2D-7ADC66C6E1F1}"/>
              </a:ext>
            </a:extLst>
          </p:cNvPr>
          <p:cNvSpPr txBox="1"/>
          <p:nvPr/>
        </p:nvSpPr>
        <p:spPr>
          <a:xfrm>
            <a:off x="1720048" y="3413752"/>
            <a:ext cx="10014280" cy="46166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es-ES_tradnl" sz="2400" dirty="0"/>
              <a:t>Imagen personal de la profesión, de la enseñanza y del aprendizaje, etc.</a:t>
            </a:r>
          </a:p>
        </p:txBody>
      </p:sp>
      <p:sp>
        <p:nvSpPr>
          <p:cNvPr id="7" name="CuadroTexto 6">
            <a:extLst>
              <a:ext uri="{FF2B5EF4-FFF2-40B4-BE49-F238E27FC236}">
                <a16:creationId xmlns:a16="http://schemas.microsoft.com/office/drawing/2014/main" id="{071DC05F-30F2-EC4D-8F77-1C7F9390E1DF}"/>
              </a:ext>
            </a:extLst>
          </p:cNvPr>
          <p:cNvSpPr txBox="1"/>
          <p:nvPr/>
        </p:nvSpPr>
        <p:spPr>
          <a:xfrm>
            <a:off x="1875539" y="4053616"/>
            <a:ext cx="9123010"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s-ES_tradnl" sz="2400" dirty="0"/>
              <a:t>Interpretación de las prácticas en función de las preconcepciones</a:t>
            </a:r>
          </a:p>
        </p:txBody>
      </p:sp>
      <p:sp>
        <p:nvSpPr>
          <p:cNvPr id="8" name="CuadroTexto 7">
            <a:extLst>
              <a:ext uri="{FF2B5EF4-FFF2-40B4-BE49-F238E27FC236}">
                <a16:creationId xmlns:a16="http://schemas.microsoft.com/office/drawing/2014/main" id="{F12CE44A-99C6-A542-8738-80D2EB377306}"/>
              </a:ext>
            </a:extLst>
          </p:cNvPr>
          <p:cNvSpPr txBox="1"/>
          <p:nvPr/>
        </p:nvSpPr>
        <p:spPr>
          <a:xfrm>
            <a:off x="1375535" y="5117469"/>
            <a:ext cx="1710725"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lang="es-ES_tradnl" sz="2400" dirty="0"/>
              <a:t>La realidad</a:t>
            </a:r>
          </a:p>
        </p:txBody>
      </p:sp>
      <p:sp>
        <p:nvSpPr>
          <p:cNvPr id="9" name="CuadroTexto 8">
            <a:extLst>
              <a:ext uri="{FF2B5EF4-FFF2-40B4-BE49-F238E27FC236}">
                <a16:creationId xmlns:a16="http://schemas.microsoft.com/office/drawing/2014/main" id="{75E8B887-C035-0841-947E-5361F98FEC0E}"/>
              </a:ext>
            </a:extLst>
          </p:cNvPr>
          <p:cNvSpPr txBox="1"/>
          <p:nvPr/>
        </p:nvSpPr>
        <p:spPr>
          <a:xfrm>
            <a:off x="5344899" y="5120617"/>
            <a:ext cx="2103461"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s-ES_tradnl" sz="2400" dirty="0"/>
              <a:t>Confrontación</a:t>
            </a:r>
          </a:p>
        </p:txBody>
      </p:sp>
      <p:sp>
        <p:nvSpPr>
          <p:cNvPr id="10" name="CuadroTexto 9">
            <a:extLst>
              <a:ext uri="{FF2B5EF4-FFF2-40B4-BE49-F238E27FC236}">
                <a16:creationId xmlns:a16="http://schemas.microsoft.com/office/drawing/2014/main" id="{5900B1DD-A09F-2D43-963A-363CAFD3128A}"/>
              </a:ext>
            </a:extLst>
          </p:cNvPr>
          <p:cNvSpPr txBox="1"/>
          <p:nvPr/>
        </p:nvSpPr>
        <p:spPr>
          <a:xfrm>
            <a:off x="9706999" y="5117469"/>
            <a:ext cx="2068195" cy="46166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es-ES_tradnl" sz="2400" dirty="0"/>
              <a:t>Preconceptos</a:t>
            </a:r>
          </a:p>
        </p:txBody>
      </p:sp>
      <p:sp>
        <p:nvSpPr>
          <p:cNvPr id="11" name="Flecha derecha 10">
            <a:extLst>
              <a:ext uri="{FF2B5EF4-FFF2-40B4-BE49-F238E27FC236}">
                <a16:creationId xmlns:a16="http://schemas.microsoft.com/office/drawing/2014/main" id="{D779C5CB-8355-2448-BCDE-CF084056A630}"/>
              </a:ext>
            </a:extLst>
          </p:cNvPr>
          <p:cNvSpPr/>
          <p:nvPr/>
        </p:nvSpPr>
        <p:spPr>
          <a:xfrm>
            <a:off x="3559223" y="5120618"/>
            <a:ext cx="1312714" cy="461665"/>
          </a:xfrm>
          <a:prstGeom prst="rightArrow">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_tradnl"/>
          </a:p>
        </p:txBody>
      </p:sp>
      <p:sp>
        <p:nvSpPr>
          <p:cNvPr id="12" name="Flecha derecha 11">
            <a:extLst>
              <a:ext uri="{FF2B5EF4-FFF2-40B4-BE49-F238E27FC236}">
                <a16:creationId xmlns:a16="http://schemas.microsoft.com/office/drawing/2014/main" id="{5CCE1C5D-B321-AC45-8CC3-EE45E4B81B52}"/>
              </a:ext>
            </a:extLst>
          </p:cNvPr>
          <p:cNvSpPr/>
          <p:nvPr/>
        </p:nvSpPr>
        <p:spPr>
          <a:xfrm rot="10800000">
            <a:off x="7921323" y="5120618"/>
            <a:ext cx="1312714" cy="461665"/>
          </a:xfrm>
          <a:prstGeom prst="rightArrow">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_tradnl"/>
          </a:p>
        </p:txBody>
      </p:sp>
      <p:sp>
        <p:nvSpPr>
          <p:cNvPr id="13" name="Flecha derecha 12">
            <a:extLst>
              <a:ext uri="{FF2B5EF4-FFF2-40B4-BE49-F238E27FC236}">
                <a16:creationId xmlns:a16="http://schemas.microsoft.com/office/drawing/2014/main" id="{A0FA8CCA-0162-3F41-863B-8ADB3899BDB3}"/>
              </a:ext>
            </a:extLst>
          </p:cNvPr>
          <p:cNvSpPr/>
          <p:nvPr/>
        </p:nvSpPr>
        <p:spPr>
          <a:xfrm>
            <a:off x="3945504" y="2358913"/>
            <a:ext cx="1042527" cy="461665"/>
          </a:xfrm>
          <a:prstGeom prst="rightArrow">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_tradnl"/>
          </a:p>
        </p:txBody>
      </p:sp>
      <p:sp>
        <p:nvSpPr>
          <p:cNvPr id="14" name="Flecha derecha 13">
            <a:extLst>
              <a:ext uri="{FF2B5EF4-FFF2-40B4-BE49-F238E27FC236}">
                <a16:creationId xmlns:a16="http://schemas.microsoft.com/office/drawing/2014/main" id="{3F2C7D6B-8641-F448-9305-E6BF27C94D12}"/>
              </a:ext>
            </a:extLst>
          </p:cNvPr>
          <p:cNvSpPr/>
          <p:nvPr/>
        </p:nvSpPr>
        <p:spPr>
          <a:xfrm>
            <a:off x="7559695" y="2358913"/>
            <a:ext cx="777399" cy="461665"/>
          </a:xfrm>
          <a:prstGeom prst="rightArrow">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dirty="0"/>
          </a:p>
        </p:txBody>
      </p:sp>
      <p:sp>
        <p:nvSpPr>
          <p:cNvPr id="15" name="CuadroTexto 14">
            <a:extLst>
              <a:ext uri="{FF2B5EF4-FFF2-40B4-BE49-F238E27FC236}">
                <a16:creationId xmlns:a16="http://schemas.microsoft.com/office/drawing/2014/main" id="{57AB3FF8-B30A-154C-B5BE-A294751B6472}"/>
              </a:ext>
            </a:extLst>
          </p:cNvPr>
          <p:cNvSpPr txBox="1"/>
          <p:nvPr/>
        </p:nvSpPr>
        <p:spPr>
          <a:xfrm>
            <a:off x="1720048" y="5997180"/>
            <a:ext cx="9895658" cy="400110"/>
          </a:xfrm>
          <a:prstGeom prst="rect">
            <a:avLst/>
          </a:prstGeom>
          <a:noFill/>
        </p:spPr>
        <p:txBody>
          <a:bodyPr wrap="none" rtlCol="0">
            <a:spAutoFit/>
          </a:bodyPr>
          <a:lstStyle/>
          <a:p>
            <a:r>
              <a:rPr lang="es-ES_tradnl" sz="2000" b="1" i="1" dirty="0"/>
              <a:t>La necesidad de la confrontación de interpretaciones diversas (desde la teoría) </a:t>
            </a:r>
          </a:p>
        </p:txBody>
      </p:sp>
      <p:sp>
        <p:nvSpPr>
          <p:cNvPr id="16" name="CuadroTexto 15">
            <a:extLst>
              <a:ext uri="{FF2B5EF4-FFF2-40B4-BE49-F238E27FC236}">
                <a16:creationId xmlns:a16="http://schemas.microsoft.com/office/drawing/2014/main" id="{C38022CE-1B4E-AA41-9325-038678AD11E5}"/>
              </a:ext>
            </a:extLst>
          </p:cNvPr>
          <p:cNvSpPr txBox="1"/>
          <p:nvPr/>
        </p:nvSpPr>
        <p:spPr>
          <a:xfrm rot="16200000">
            <a:off x="-5225108" y="1290250"/>
            <a:ext cx="10907371" cy="276999"/>
          </a:xfrm>
          <a:prstGeom prst="rect">
            <a:avLst/>
          </a:prstGeom>
          <a:noFill/>
        </p:spPr>
        <p:txBody>
          <a:bodyPr wrap="square" rtlCol="0">
            <a:spAutoFit/>
          </a:bodyPr>
          <a:lstStyle/>
          <a:p>
            <a:r>
              <a:rPr lang="es-ES" sz="1200" dirty="0"/>
              <a:t>Maldonado, M. (2019) X Jornadas Disciplinares de Ciencias de la Educación, Catamarca, Argentina</a:t>
            </a:r>
          </a:p>
        </p:txBody>
      </p:sp>
    </p:spTree>
    <p:extLst>
      <p:ext uri="{BB962C8B-B14F-4D97-AF65-F5344CB8AC3E}">
        <p14:creationId xmlns:p14="http://schemas.microsoft.com/office/powerpoint/2010/main" val="267380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p:bldLst>
  </p:timing>
</p:sld>
</file>

<file path=ppt/theme/theme1.xml><?xml version="1.0" encoding="utf-8"?>
<a:theme xmlns:a="http://schemas.openxmlformats.org/drawingml/2006/main" name="Recorte">
  <a:themeElements>
    <a:clrScheme name="Recort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cort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1662</Words>
  <Application>Microsoft Macintosh PowerPoint</Application>
  <PresentationFormat>Panorámica</PresentationFormat>
  <Paragraphs>162</Paragraphs>
  <Slides>16</Slides>
  <Notes>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16</vt:i4>
      </vt:variant>
    </vt:vector>
  </HeadingPairs>
  <TitlesOfParts>
    <vt:vector size="24" baseType="lpstr">
      <vt:lpstr>Arial</vt:lpstr>
      <vt:lpstr>Calibri</vt:lpstr>
      <vt:lpstr>Franklin Gothic Book</vt:lpstr>
      <vt:lpstr>Times New Roman</vt:lpstr>
      <vt:lpstr>TimesNewRomanPS</vt:lpstr>
      <vt:lpstr>TimesNewRomanPSMT</vt:lpstr>
      <vt:lpstr>Wingdings</vt:lpstr>
      <vt:lpstr>Recorte</vt:lpstr>
      <vt:lpstr>El guión conjetural y  el autorregistro (II)</vt:lpstr>
      <vt:lpstr>Presentación de PowerPoint</vt:lpstr>
      <vt:lpstr>Presentación de PowerPoint</vt:lpstr>
      <vt:lpstr>Los saberes de referencia, ¿saberes didácticos?</vt:lpstr>
      <vt:lpstr>El repertorio didáctico, un conjunto de saberes eclécticos</vt:lpstr>
      <vt:lpstr>El repertorio didáctico, un conjunto de saberes eclécticos</vt:lpstr>
      <vt:lpstr>Actividad</vt:lpstr>
      <vt:lpstr>El repertorio didáctico, un conjunto de saberes eclécticos</vt:lpstr>
      <vt:lpstr>Entonces… ¿y las prácticas para qué?</vt:lpstr>
      <vt:lpstr>Entonces… ¿y las prácticas para qué?</vt:lpstr>
      <vt:lpstr>Entonces es fácil, es cuestión de identificar la contradicción…</vt:lpstr>
      <vt:lpstr>Entonces es fácil, es cuestión de identificar la contradicción…</vt:lpstr>
      <vt:lpstr>¡La negociación de sentidos lo es todo!</vt:lpstr>
      <vt:lpstr>¿qué pasaría si…? Los mundos posibles</vt:lpstr>
      <vt:lpstr>¿qué pasaría si…? Los mundos posibles</vt:lpstr>
      <vt:lpstr>Muchas 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guión conjetural y  el autorregistro (II)</dc:title>
  <dc:creator>MARCOS MALDONADO</dc:creator>
  <cp:lastModifiedBy>MARCOS MALDONADO</cp:lastModifiedBy>
  <cp:revision>3</cp:revision>
  <dcterms:created xsi:type="dcterms:W3CDTF">2019-08-09T07:39:56Z</dcterms:created>
  <dcterms:modified xsi:type="dcterms:W3CDTF">2019-09-02T13:59:08Z</dcterms:modified>
</cp:coreProperties>
</file>